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al" panose="020B0604020202020204" pitchFamily="34" charset="0"/>
      <p:regular r:id="rId18"/>
    </p:embeddedFont>
    <p:embeddedFont>
      <p:font typeface="Arimo Bold" panose="020B0604020202020204" charset="0"/>
      <p:regular r:id="rId19"/>
    </p:embeddedFont>
    <p:embeddedFont>
      <p:font typeface="Barlow Bold" panose="020B0604020202020204" charset="0"/>
      <p:regular r:id="rId20"/>
    </p:embeddedFont>
    <p:embeddedFont>
      <p:font typeface="Barlow Condensed" panose="00000506000000000000" pitchFamily="2" charset="0"/>
      <p:regular r:id="rId21"/>
      <p:bold r:id="rId22"/>
      <p:italic r:id="rId23"/>
      <p:boldItalic r:id="rId24"/>
    </p:embeddedFont>
    <p:embeddedFont>
      <p:font typeface="Barlow Condensed Bold" panose="00000806000000000000" charset="0"/>
      <p:regular r:id="rId25"/>
    </p:embeddedFont>
    <p:embeddedFont>
      <p:font typeface="Barlow SemiCondensed" panose="020B0604020202020204" charset="0"/>
      <p:regular r:id="rId26"/>
    </p:embeddedFont>
    <p:embeddedFont>
      <p:font typeface="Barlow SemiCondensed Bold" panose="020B0604020202020204" charset="0"/>
      <p:regular r:id="rId27"/>
    </p:embeddedFont>
    <p:embeddedFont>
      <p:font typeface="Barlow SemiCondensed Semi-Bold" panose="020B0604020202020204" charset="0"/>
      <p:regular r:id="rId28"/>
    </p:embeddedFont>
    <p:embeddedFont>
      <p:font typeface="Calibri" panose="020F0502020204030204" pitchFamily="34" charset="0"/>
      <p:regular r:id="rId29"/>
      <p:bold r:id="rId30"/>
      <p:italic r:id="rId31"/>
      <p:boldItalic r:id="rId32"/>
    </p:embeddedFont>
    <p:embeddedFont>
      <p:font typeface="Cormorant Garamond Bold Italics" panose="020B0604020202020204" charset="0"/>
      <p:regular r:id="rId33"/>
    </p:embeddedFont>
    <p:embeddedFont>
      <p:font typeface="DM Sans" pitchFamily="2"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Bold" panose="00000800000000000000" charset="0"/>
      <p:regular r:id="rId42"/>
    </p:embeddedFont>
    <p:embeddedFont>
      <p:font typeface="Montserrat Medium" panose="00000600000000000000" pitchFamily="2" charset="0"/>
      <p:regular r:id="rId43"/>
      <p:italic r:id="rId44"/>
    </p:embeddedFont>
    <p:embeddedFont>
      <p:font typeface="Nunito Sans Bold" panose="020B0604020202020204" charset="0"/>
      <p:regular r:id="rId45"/>
    </p:embeddedFont>
    <p:embeddedFont>
      <p:font typeface="Roboto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D5068B-2C90-4CCB-A4CF-100A4CFCA549}"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8FD7C1-B48B-410E-9380-ECEC785CFDCD}" type="slidenum">
              <a:rPr lang="en-US" smtClean="0"/>
              <a:t>‹#›</a:t>
            </a:fld>
            <a:endParaRPr lang="en-US"/>
          </a:p>
        </p:txBody>
      </p:sp>
    </p:spTree>
    <p:extLst>
      <p:ext uri="{BB962C8B-B14F-4D97-AF65-F5344CB8AC3E}">
        <p14:creationId xmlns:p14="http://schemas.microsoft.com/office/powerpoint/2010/main" val="2617755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8FD7C1-B48B-410E-9380-ECEC785CFDCD}" type="slidenum">
              <a:rPr lang="en-US" smtClean="0"/>
              <a:t>12</a:t>
            </a:fld>
            <a:endParaRPr lang="en-US"/>
          </a:p>
        </p:txBody>
      </p:sp>
    </p:spTree>
    <p:extLst>
      <p:ext uri="{BB962C8B-B14F-4D97-AF65-F5344CB8AC3E}">
        <p14:creationId xmlns:p14="http://schemas.microsoft.com/office/powerpoint/2010/main" val="413514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8FD7C1-B48B-410E-9380-ECEC785CFDCD}" type="slidenum">
              <a:rPr lang="en-US" smtClean="0"/>
              <a:t>14</a:t>
            </a:fld>
            <a:endParaRPr lang="en-US"/>
          </a:p>
        </p:txBody>
      </p:sp>
    </p:spTree>
    <p:extLst>
      <p:ext uri="{BB962C8B-B14F-4D97-AF65-F5344CB8AC3E}">
        <p14:creationId xmlns:p14="http://schemas.microsoft.com/office/powerpoint/2010/main" val="982201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8FD7C1-B48B-410E-9380-ECEC785CFDCD}" type="slidenum">
              <a:rPr lang="en-US" smtClean="0"/>
              <a:t>15</a:t>
            </a:fld>
            <a:endParaRPr lang="en-US"/>
          </a:p>
        </p:txBody>
      </p:sp>
    </p:spTree>
    <p:extLst>
      <p:ext uri="{BB962C8B-B14F-4D97-AF65-F5344CB8AC3E}">
        <p14:creationId xmlns:p14="http://schemas.microsoft.com/office/powerpoint/2010/main" val="180449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51000" y="514150"/>
            <a:ext cx="7218600" cy="9204000"/>
            <a:chOff x="0" y="0"/>
            <a:chExt cx="9624800" cy="12272000"/>
          </a:xfrm>
        </p:grpSpPr>
        <p:sp>
          <p:nvSpPr>
            <p:cNvPr id="3" name="Freeform 3"/>
            <p:cNvSpPr/>
            <p:nvPr/>
          </p:nvSpPr>
          <p:spPr>
            <a:xfrm>
              <a:off x="0" y="0"/>
              <a:ext cx="9624822" cy="12272010"/>
            </a:xfrm>
            <a:custGeom>
              <a:avLst/>
              <a:gdLst/>
              <a:ahLst/>
              <a:cxnLst/>
              <a:rect l="l" t="t" r="r" b="b"/>
              <a:pathLst>
                <a:path w="9624822" h="12272010">
                  <a:moveTo>
                    <a:pt x="0" y="0"/>
                  </a:moveTo>
                  <a:lnTo>
                    <a:pt x="9624822" y="0"/>
                  </a:lnTo>
                  <a:lnTo>
                    <a:pt x="9624822" y="12272010"/>
                  </a:lnTo>
                  <a:lnTo>
                    <a:pt x="0" y="12272010"/>
                  </a:lnTo>
                  <a:close/>
                </a:path>
              </a:pathLst>
            </a:custGeom>
            <a:solidFill>
              <a:srgbClr val="F5F5F7"/>
            </a:solidFill>
          </p:spPr>
          <p:txBody>
            <a:bodyPr/>
            <a:lstStyle/>
            <a:p>
              <a:endParaRPr lang="en-US"/>
            </a:p>
          </p:txBody>
        </p:sp>
      </p:grpSp>
      <p:sp>
        <p:nvSpPr>
          <p:cNvPr id="4" name="Freeform 4"/>
          <p:cNvSpPr/>
          <p:nvPr/>
        </p:nvSpPr>
        <p:spPr>
          <a:xfrm rot="3532302" flipH="1">
            <a:off x="-1017748" y="7483000"/>
            <a:ext cx="3324102" cy="2599804"/>
          </a:xfrm>
          <a:custGeom>
            <a:avLst/>
            <a:gdLst/>
            <a:ahLst/>
            <a:cxnLst/>
            <a:rect l="l" t="t" r="r" b="b"/>
            <a:pathLst>
              <a:path w="3324102" h="2599804">
                <a:moveTo>
                  <a:pt x="3324102" y="0"/>
                </a:moveTo>
                <a:lnTo>
                  <a:pt x="0" y="0"/>
                </a:lnTo>
                <a:lnTo>
                  <a:pt x="0" y="2599804"/>
                </a:lnTo>
                <a:lnTo>
                  <a:pt x="3324102" y="2599804"/>
                </a:lnTo>
                <a:lnTo>
                  <a:pt x="3324102" y="0"/>
                </a:lnTo>
                <a:close/>
              </a:path>
            </a:pathLst>
          </a:custGeom>
          <a:blipFill>
            <a:blip r:embed="rId2"/>
            <a:stretch>
              <a:fillRect l="-5240" r="-4452"/>
            </a:stretch>
          </a:blipFill>
        </p:spPr>
        <p:txBody>
          <a:bodyPr/>
          <a:lstStyle/>
          <a:p>
            <a:endParaRPr lang="en-US"/>
          </a:p>
        </p:txBody>
      </p:sp>
      <p:sp>
        <p:nvSpPr>
          <p:cNvPr id="5" name="Freeform 5"/>
          <p:cNvSpPr/>
          <p:nvPr/>
        </p:nvSpPr>
        <p:spPr>
          <a:xfrm flipH="1">
            <a:off x="-1721052" y="-1600966"/>
            <a:ext cx="3737130" cy="3595198"/>
          </a:xfrm>
          <a:custGeom>
            <a:avLst/>
            <a:gdLst/>
            <a:ahLst/>
            <a:cxnLst/>
            <a:rect l="l" t="t" r="r" b="b"/>
            <a:pathLst>
              <a:path w="3737130" h="3595198">
                <a:moveTo>
                  <a:pt x="3737130" y="0"/>
                </a:moveTo>
                <a:lnTo>
                  <a:pt x="0" y="0"/>
                </a:lnTo>
                <a:lnTo>
                  <a:pt x="0" y="3595198"/>
                </a:lnTo>
                <a:lnTo>
                  <a:pt x="3737130" y="3595198"/>
                </a:lnTo>
                <a:lnTo>
                  <a:pt x="3737130" y="0"/>
                </a:lnTo>
                <a:close/>
              </a:path>
            </a:pathLst>
          </a:custGeom>
          <a:blipFill>
            <a:blip r:embed="rId3"/>
            <a:stretch>
              <a:fillRect l="-4349" r="-4353"/>
            </a:stretch>
          </a:blipFill>
        </p:spPr>
        <p:txBody>
          <a:bodyPr/>
          <a:lstStyle/>
          <a:p>
            <a:endParaRPr lang="en-US"/>
          </a:p>
        </p:txBody>
      </p:sp>
      <p:sp>
        <p:nvSpPr>
          <p:cNvPr id="6" name="Freeform 6"/>
          <p:cNvSpPr/>
          <p:nvPr/>
        </p:nvSpPr>
        <p:spPr>
          <a:xfrm>
            <a:off x="10389075" y="174171"/>
            <a:ext cx="7737000" cy="9938659"/>
          </a:xfrm>
          <a:custGeom>
            <a:avLst/>
            <a:gdLst/>
            <a:ahLst/>
            <a:cxnLst/>
            <a:rect l="l" t="t" r="r" b="b"/>
            <a:pathLst>
              <a:path w="7737000" h="9938659">
                <a:moveTo>
                  <a:pt x="0" y="0"/>
                </a:moveTo>
                <a:lnTo>
                  <a:pt x="7737000" y="0"/>
                </a:lnTo>
                <a:lnTo>
                  <a:pt x="7737000" y="9938658"/>
                </a:lnTo>
                <a:lnTo>
                  <a:pt x="0" y="9938658"/>
                </a:lnTo>
                <a:lnTo>
                  <a:pt x="0" y="0"/>
                </a:lnTo>
                <a:close/>
              </a:path>
            </a:pathLst>
          </a:custGeom>
          <a:blipFill>
            <a:blip r:embed="rId4"/>
            <a:stretch>
              <a:fillRect l="-14228" r="-14228"/>
            </a:stretch>
          </a:blipFill>
        </p:spPr>
        <p:txBody>
          <a:bodyPr/>
          <a:lstStyle/>
          <a:p>
            <a:endParaRPr lang="en-US"/>
          </a:p>
        </p:txBody>
      </p:sp>
      <p:sp>
        <p:nvSpPr>
          <p:cNvPr id="7" name="TextBox 7"/>
          <p:cNvSpPr txBox="1"/>
          <p:nvPr/>
        </p:nvSpPr>
        <p:spPr>
          <a:xfrm>
            <a:off x="1248432" y="2279982"/>
            <a:ext cx="8937150" cy="3820287"/>
          </a:xfrm>
          <a:prstGeom prst="rect">
            <a:avLst/>
          </a:prstGeom>
        </p:spPr>
        <p:txBody>
          <a:bodyPr lIns="0" tIns="0" rIns="0" bIns="0" rtlCol="0" anchor="t">
            <a:spAutoFit/>
          </a:bodyPr>
          <a:lstStyle/>
          <a:p>
            <a:pPr algn="l">
              <a:lnSpc>
                <a:spcPts val="12096"/>
              </a:lnSpc>
            </a:pPr>
            <a:r>
              <a:rPr lang="en-US" sz="12600">
                <a:solidFill>
                  <a:srgbClr val="000000"/>
                </a:solidFill>
                <a:latin typeface="Lobster Bold"/>
              </a:rPr>
              <a:t>Quản lý khách sạn</a:t>
            </a:r>
          </a:p>
          <a:p>
            <a:pPr algn="l">
              <a:lnSpc>
                <a:spcPts val="5951"/>
              </a:lnSpc>
            </a:pPr>
            <a:endParaRPr lang="en-US" sz="12600">
              <a:solidFill>
                <a:srgbClr val="000000"/>
              </a:solidFill>
              <a:latin typeface="Lobster Bold"/>
            </a:endParaRPr>
          </a:p>
        </p:txBody>
      </p:sp>
      <p:grpSp>
        <p:nvGrpSpPr>
          <p:cNvPr id="8" name="Group 8"/>
          <p:cNvGrpSpPr/>
          <p:nvPr/>
        </p:nvGrpSpPr>
        <p:grpSpPr>
          <a:xfrm>
            <a:off x="1028700" y="5616479"/>
            <a:ext cx="8440082" cy="1318050"/>
            <a:chOff x="0" y="0"/>
            <a:chExt cx="11253442" cy="1757400"/>
          </a:xfrm>
        </p:grpSpPr>
        <p:grpSp>
          <p:nvGrpSpPr>
            <p:cNvPr id="9" name="Group 9"/>
            <p:cNvGrpSpPr/>
            <p:nvPr/>
          </p:nvGrpSpPr>
          <p:grpSpPr>
            <a:xfrm>
              <a:off x="0" y="0"/>
              <a:ext cx="11253442" cy="1757400"/>
              <a:chOff x="0" y="0"/>
              <a:chExt cx="11253442" cy="1757400"/>
            </a:xfrm>
          </p:grpSpPr>
          <p:sp>
            <p:nvSpPr>
              <p:cNvPr id="10" name="Freeform 10"/>
              <p:cNvSpPr/>
              <p:nvPr/>
            </p:nvSpPr>
            <p:spPr>
              <a:xfrm>
                <a:off x="13386" y="12700"/>
                <a:ext cx="11226574" cy="1732026"/>
              </a:xfrm>
              <a:custGeom>
                <a:avLst/>
                <a:gdLst/>
                <a:ahLst/>
                <a:cxnLst/>
                <a:rect l="l" t="t" r="r" b="b"/>
                <a:pathLst>
                  <a:path w="11226574" h="1732026">
                    <a:moveTo>
                      <a:pt x="0" y="866013"/>
                    </a:moveTo>
                    <a:cubicBezTo>
                      <a:pt x="0" y="387731"/>
                      <a:pt x="413633" y="0"/>
                      <a:pt x="923913" y="0"/>
                    </a:cubicBezTo>
                    <a:lnTo>
                      <a:pt x="10302661" y="0"/>
                    </a:lnTo>
                    <a:cubicBezTo>
                      <a:pt x="10812942" y="0"/>
                      <a:pt x="11226574" y="387731"/>
                      <a:pt x="11226574" y="866013"/>
                    </a:cubicBezTo>
                    <a:cubicBezTo>
                      <a:pt x="11226574" y="1344295"/>
                      <a:pt x="10812942" y="1732026"/>
                      <a:pt x="10302661" y="1732026"/>
                    </a:cubicBezTo>
                    <a:lnTo>
                      <a:pt x="923913" y="1732026"/>
                    </a:lnTo>
                    <a:cubicBezTo>
                      <a:pt x="413633" y="1732026"/>
                      <a:pt x="0" y="1344295"/>
                      <a:pt x="0" y="866013"/>
                    </a:cubicBezTo>
                    <a:close/>
                  </a:path>
                </a:pathLst>
              </a:custGeom>
              <a:solidFill>
                <a:srgbClr val="F5F5F7"/>
              </a:solidFill>
            </p:spPr>
            <p:txBody>
              <a:bodyPr/>
              <a:lstStyle/>
              <a:p>
                <a:endParaRPr lang="en-US"/>
              </a:p>
            </p:txBody>
          </p:sp>
          <p:sp>
            <p:nvSpPr>
              <p:cNvPr id="11" name="Freeform 11"/>
              <p:cNvSpPr/>
              <p:nvPr/>
            </p:nvSpPr>
            <p:spPr>
              <a:xfrm>
                <a:off x="0" y="0"/>
                <a:ext cx="11253347" cy="1757426"/>
              </a:xfrm>
              <a:custGeom>
                <a:avLst/>
                <a:gdLst/>
                <a:ahLst/>
                <a:cxnLst/>
                <a:rect l="l" t="t" r="r" b="b"/>
                <a:pathLst>
                  <a:path w="11253347" h="1757426">
                    <a:moveTo>
                      <a:pt x="0" y="878713"/>
                    </a:moveTo>
                    <a:cubicBezTo>
                      <a:pt x="0" y="393319"/>
                      <a:pt x="419790" y="0"/>
                      <a:pt x="937299" y="0"/>
                    </a:cubicBezTo>
                    <a:lnTo>
                      <a:pt x="10316047" y="0"/>
                    </a:lnTo>
                    <a:lnTo>
                      <a:pt x="10316047" y="12700"/>
                    </a:lnTo>
                    <a:lnTo>
                      <a:pt x="10316047" y="0"/>
                    </a:lnTo>
                    <a:cubicBezTo>
                      <a:pt x="10833556" y="0"/>
                      <a:pt x="11253347" y="393319"/>
                      <a:pt x="11253347" y="878713"/>
                    </a:cubicBezTo>
                    <a:lnTo>
                      <a:pt x="11239960" y="878713"/>
                    </a:lnTo>
                    <a:lnTo>
                      <a:pt x="11253347" y="878713"/>
                    </a:lnTo>
                    <a:lnTo>
                      <a:pt x="11239960" y="878713"/>
                    </a:lnTo>
                    <a:lnTo>
                      <a:pt x="11253347" y="878713"/>
                    </a:lnTo>
                    <a:cubicBezTo>
                      <a:pt x="11253347" y="1364107"/>
                      <a:pt x="10833556" y="1757426"/>
                      <a:pt x="10316047" y="1757426"/>
                    </a:cubicBezTo>
                    <a:lnTo>
                      <a:pt x="10316047" y="1744726"/>
                    </a:lnTo>
                    <a:lnTo>
                      <a:pt x="10316047" y="1757426"/>
                    </a:lnTo>
                    <a:lnTo>
                      <a:pt x="937299" y="1757426"/>
                    </a:lnTo>
                    <a:lnTo>
                      <a:pt x="937299" y="1744726"/>
                    </a:lnTo>
                    <a:lnTo>
                      <a:pt x="937299" y="1757426"/>
                    </a:lnTo>
                    <a:cubicBezTo>
                      <a:pt x="419790" y="1757426"/>
                      <a:pt x="0" y="1364107"/>
                      <a:pt x="0" y="878713"/>
                    </a:cubicBezTo>
                    <a:lnTo>
                      <a:pt x="13386" y="878713"/>
                    </a:lnTo>
                    <a:lnTo>
                      <a:pt x="0" y="878713"/>
                    </a:lnTo>
                    <a:moveTo>
                      <a:pt x="26772" y="878713"/>
                    </a:moveTo>
                    <a:lnTo>
                      <a:pt x="13386" y="878713"/>
                    </a:lnTo>
                    <a:lnTo>
                      <a:pt x="26772" y="878713"/>
                    </a:lnTo>
                    <a:cubicBezTo>
                      <a:pt x="26772" y="1349883"/>
                      <a:pt x="434247" y="1732026"/>
                      <a:pt x="937299" y="1732026"/>
                    </a:cubicBezTo>
                    <a:lnTo>
                      <a:pt x="10316047" y="1732026"/>
                    </a:lnTo>
                    <a:cubicBezTo>
                      <a:pt x="10819099" y="1732026"/>
                      <a:pt x="11226574" y="1349883"/>
                      <a:pt x="11226574" y="878713"/>
                    </a:cubicBezTo>
                    <a:cubicBezTo>
                      <a:pt x="11226574" y="407543"/>
                      <a:pt x="10819099" y="25400"/>
                      <a:pt x="10316047" y="25400"/>
                    </a:cubicBezTo>
                    <a:lnTo>
                      <a:pt x="937299" y="25400"/>
                    </a:lnTo>
                    <a:lnTo>
                      <a:pt x="937299" y="12700"/>
                    </a:lnTo>
                    <a:lnTo>
                      <a:pt x="937299" y="25400"/>
                    </a:lnTo>
                    <a:cubicBezTo>
                      <a:pt x="434247" y="25400"/>
                      <a:pt x="26772" y="407543"/>
                      <a:pt x="26772" y="878713"/>
                    </a:cubicBezTo>
                    <a:close/>
                  </a:path>
                </a:pathLst>
              </a:custGeom>
              <a:solidFill>
                <a:srgbClr val="000000"/>
              </a:solidFill>
            </p:spPr>
            <p:txBody>
              <a:bodyPr/>
              <a:lstStyle/>
              <a:p>
                <a:endParaRPr lang="en-US"/>
              </a:p>
            </p:txBody>
          </p:sp>
        </p:grpSp>
        <p:sp>
          <p:nvSpPr>
            <p:cNvPr id="12" name="TextBox 12"/>
            <p:cNvSpPr txBox="1"/>
            <p:nvPr/>
          </p:nvSpPr>
          <p:spPr>
            <a:xfrm>
              <a:off x="652871" y="231000"/>
              <a:ext cx="10362967" cy="1295400"/>
            </a:xfrm>
            <a:prstGeom prst="rect">
              <a:avLst/>
            </a:prstGeom>
          </p:spPr>
          <p:txBody>
            <a:bodyPr lIns="0" tIns="0" rIns="0" bIns="0" rtlCol="0" anchor="t">
              <a:spAutoFit/>
            </a:bodyPr>
            <a:lstStyle/>
            <a:p>
              <a:pPr algn="l">
                <a:lnSpc>
                  <a:spcPts val="3840"/>
                </a:lnSpc>
              </a:pPr>
              <a:r>
                <a:rPr lang="en-US" sz="3200">
                  <a:solidFill>
                    <a:srgbClr val="000000"/>
                  </a:solidFill>
                  <a:latin typeface="Barlow SemiCondensed"/>
                </a:rPr>
                <a:t>Lớp: CNTT-K61 </a:t>
              </a:r>
            </a:p>
            <a:p>
              <a:pPr algn="l">
                <a:lnSpc>
                  <a:spcPts val="3840"/>
                </a:lnSpc>
              </a:pPr>
              <a:r>
                <a:rPr lang="en-US" sz="3200">
                  <a:solidFill>
                    <a:srgbClr val="000000"/>
                  </a:solidFill>
                  <a:latin typeface="Barlow SemiCondensed"/>
                </a:rPr>
                <a:t>Môn: Phân tích thiết kế hướng đối tượng</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4329111" cy="10287000"/>
          </a:xfrm>
          <a:prstGeom prst="rect">
            <a:avLst/>
          </a:prstGeom>
          <a:solidFill>
            <a:srgbClr val="038C7F"/>
          </a:solidFill>
        </p:spPr>
        <p:txBody>
          <a:bodyPr/>
          <a:lstStyle/>
          <a:p>
            <a:endParaRPr lang="en-US"/>
          </a:p>
        </p:txBody>
      </p:sp>
      <p:sp>
        <p:nvSpPr>
          <p:cNvPr id="3" name="AutoShape 3"/>
          <p:cNvSpPr/>
          <p:nvPr/>
        </p:nvSpPr>
        <p:spPr>
          <a:xfrm>
            <a:off x="0" y="6572769"/>
            <a:ext cx="4329111" cy="3714231"/>
          </a:xfrm>
          <a:prstGeom prst="rect">
            <a:avLst/>
          </a:prstGeom>
          <a:solidFill>
            <a:srgbClr val="FFBD59"/>
          </a:solidFill>
        </p:spPr>
        <p:txBody>
          <a:bodyPr/>
          <a:lstStyle/>
          <a:p>
            <a:endParaRPr lang="en-US"/>
          </a:p>
        </p:txBody>
      </p:sp>
      <p:grpSp>
        <p:nvGrpSpPr>
          <p:cNvPr id="4" name="Group 4"/>
          <p:cNvGrpSpPr/>
          <p:nvPr/>
        </p:nvGrpSpPr>
        <p:grpSpPr>
          <a:xfrm>
            <a:off x="1809750" y="3504364"/>
            <a:ext cx="6979445" cy="4658878"/>
            <a:chOff x="0" y="0"/>
            <a:chExt cx="1838208" cy="1227030"/>
          </a:xfrm>
        </p:grpSpPr>
        <p:sp>
          <p:nvSpPr>
            <p:cNvPr id="5" name="Freeform 5"/>
            <p:cNvSpPr/>
            <p:nvPr/>
          </p:nvSpPr>
          <p:spPr>
            <a:xfrm>
              <a:off x="0" y="0"/>
              <a:ext cx="1838208" cy="1227030"/>
            </a:xfrm>
            <a:custGeom>
              <a:avLst/>
              <a:gdLst/>
              <a:ahLst/>
              <a:cxnLst/>
              <a:rect l="l" t="t" r="r" b="b"/>
              <a:pathLst>
                <a:path w="1838208" h="1227030">
                  <a:moveTo>
                    <a:pt x="0" y="0"/>
                  </a:moveTo>
                  <a:lnTo>
                    <a:pt x="1838208" y="0"/>
                  </a:lnTo>
                  <a:lnTo>
                    <a:pt x="1838208" y="1227030"/>
                  </a:lnTo>
                  <a:lnTo>
                    <a:pt x="0" y="1227030"/>
                  </a:lnTo>
                  <a:close/>
                </a:path>
              </a:pathLst>
            </a:custGeom>
            <a:solidFill>
              <a:srgbClr val="C1AC8A"/>
            </a:solidFill>
          </p:spPr>
          <p:txBody>
            <a:bodyPr/>
            <a:lstStyle/>
            <a:p>
              <a:endParaRPr lang="en-US"/>
            </a:p>
          </p:txBody>
        </p:sp>
        <p:sp>
          <p:nvSpPr>
            <p:cNvPr id="6" name="TextBox 6"/>
            <p:cNvSpPr txBox="1"/>
            <p:nvPr/>
          </p:nvSpPr>
          <p:spPr>
            <a:xfrm>
              <a:off x="0" y="-38100"/>
              <a:ext cx="1838208" cy="1265130"/>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1962150" y="3661957"/>
            <a:ext cx="6705007" cy="4324643"/>
            <a:chOff x="0" y="0"/>
            <a:chExt cx="8940010" cy="5766191"/>
          </a:xfrm>
        </p:grpSpPr>
        <p:pic>
          <p:nvPicPr>
            <p:cNvPr id="8" name="Picture 8"/>
            <p:cNvPicPr>
              <a:picLocks noChangeAspect="1"/>
            </p:cNvPicPr>
            <p:nvPr/>
          </p:nvPicPr>
          <p:blipFill>
            <a:blip r:embed="rId2"/>
            <a:srcRect l="10917" t="14674" r="888"/>
            <a:stretch>
              <a:fillRect/>
            </a:stretch>
          </p:blipFill>
          <p:spPr>
            <a:xfrm>
              <a:off x="0" y="0"/>
              <a:ext cx="8940010" cy="5766191"/>
            </a:xfrm>
            <a:prstGeom prst="rect">
              <a:avLst/>
            </a:prstGeom>
          </p:spPr>
        </p:pic>
      </p:grpSp>
      <p:sp>
        <p:nvSpPr>
          <p:cNvPr id="9" name="TextBox 9"/>
          <p:cNvSpPr txBox="1"/>
          <p:nvPr/>
        </p:nvSpPr>
        <p:spPr>
          <a:xfrm>
            <a:off x="9563026" y="4113376"/>
            <a:ext cx="7737241" cy="5505450"/>
          </a:xfrm>
          <a:prstGeom prst="rect">
            <a:avLst/>
          </a:prstGeom>
        </p:spPr>
        <p:txBody>
          <a:bodyPr lIns="0" tIns="0" rIns="0" bIns="0" rtlCol="0" anchor="t">
            <a:spAutoFit/>
          </a:bodyPr>
          <a:lstStyle/>
          <a:p>
            <a:pPr algn="r">
              <a:lnSpc>
                <a:spcPts val="14400"/>
              </a:lnSpc>
            </a:pPr>
            <a:r>
              <a:rPr lang="en-US" sz="12000">
                <a:solidFill>
                  <a:srgbClr val="000000"/>
                </a:solidFill>
                <a:latin typeface="Barlow SemiCondensed Bold"/>
              </a:rPr>
              <a:t>SƠ ĐỒ </a:t>
            </a:r>
          </a:p>
          <a:p>
            <a:pPr algn="r">
              <a:lnSpc>
                <a:spcPts val="14400"/>
              </a:lnSpc>
            </a:pPr>
            <a:r>
              <a:rPr lang="en-US" sz="12000">
                <a:solidFill>
                  <a:srgbClr val="000000"/>
                </a:solidFill>
                <a:latin typeface="Barlow SemiCondensed Bold"/>
              </a:rPr>
              <a:t>HƯỚNG ĐỐI TƯỢNG</a:t>
            </a:r>
          </a:p>
        </p:txBody>
      </p:sp>
      <p:sp>
        <p:nvSpPr>
          <p:cNvPr id="10" name="TextBox 10"/>
          <p:cNvSpPr txBox="1"/>
          <p:nvPr/>
        </p:nvSpPr>
        <p:spPr>
          <a:xfrm>
            <a:off x="13938917" y="368177"/>
            <a:ext cx="3361350" cy="2933700"/>
          </a:xfrm>
          <a:prstGeom prst="rect">
            <a:avLst/>
          </a:prstGeom>
        </p:spPr>
        <p:txBody>
          <a:bodyPr lIns="0" tIns="0" rIns="0" bIns="0" rtlCol="0" anchor="t">
            <a:spAutoFit/>
          </a:bodyPr>
          <a:lstStyle/>
          <a:p>
            <a:pPr algn="r">
              <a:lnSpc>
                <a:spcPts val="23039"/>
              </a:lnSpc>
            </a:pPr>
            <a:r>
              <a:rPr lang="en-US" sz="19200">
                <a:solidFill>
                  <a:srgbClr val="000000"/>
                </a:solidFill>
                <a:latin typeface="Barlow Bold"/>
              </a:rPr>
              <a:t>04</a:t>
            </a:r>
          </a:p>
        </p:txBody>
      </p:sp>
      <p:sp>
        <p:nvSpPr>
          <p:cNvPr id="11" name="AutoShape 11"/>
          <p:cNvSpPr/>
          <p:nvPr/>
        </p:nvSpPr>
        <p:spPr>
          <a:xfrm>
            <a:off x="14632835" y="3306639"/>
            <a:ext cx="2293050" cy="19050"/>
          </a:xfrm>
          <a:prstGeom prst="line">
            <a:avLst/>
          </a:prstGeom>
          <a:ln w="9525" cap="rnd">
            <a:solidFill>
              <a:srgbClr val="00000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783" y="424808"/>
            <a:ext cx="17752435" cy="8400860"/>
          </a:xfrm>
          <a:custGeom>
            <a:avLst/>
            <a:gdLst/>
            <a:ahLst/>
            <a:cxnLst/>
            <a:rect l="l" t="t" r="r" b="b"/>
            <a:pathLst>
              <a:path w="17752435" h="8400860">
                <a:moveTo>
                  <a:pt x="0" y="0"/>
                </a:moveTo>
                <a:lnTo>
                  <a:pt x="17752434" y="0"/>
                </a:lnTo>
                <a:lnTo>
                  <a:pt x="17752434" y="8400860"/>
                </a:lnTo>
                <a:lnTo>
                  <a:pt x="0" y="840086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237159" y="9326311"/>
            <a:ext cx="5813682" cy="606426"/>
          </a:xfrm>
          <a:prstGeom prst="rect">
            <a:avLst/>
          </a:prstGeom>
        </p:spPr>
        <p:txBody>
          <a:bodyPr lIns="0" tIns="0" rIns="0" bIns="0" rtlCol="0" anchor="t">
            <a:spAutoFit/>
          </a:bodyPr>
          <a:lstStyle/>
          <a:p>
            <a:pPr marL="0" lvl="0" indent="0" algn="ctr">
              <a:lnSpc>
                <a:spcPts val="4899"/>
              </a:lnSpc>
              <a:spcBef>
                <a:spcPct val="0"/>
              </a:spcBef>
            </a:pPr>
            <a:r>
              <a:rPr lang="en-US" sz="3499">
                <a:solidFill>
                  <a:srgbClr val="292626"/>
                </a:solidFill>
                <a:latin typeface="Barlow Condensed Bold"/>
              </a:rPr>
              <a:t>Hình 4.1 Biểu đồ use case tổng quát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4737" y="391210"/>
            <a:ext cx="9756906" cy="9553706"/>
          </a:xfrm>
          <a:custGeom>
            <a:avLst/>
            <a:gdLst/>
            <a:ahLst/>
            <a:cxnLst/>
            <a:rect l="l" t="t" r="r" b="b"/>
            <a:pathLst>
              <a:path w="9756906" h="9553706">
                <a:moveTo>
                  <a:pt x="0" y="0"/>
                </a:moveTo>
                <a:lnTo>
                  <a:pt x="9756906" y="0"/>
                </a:lnTo>
                <a:lnTo>
                  <a:pt x="9756906" y="9553706"/>
                </a:lnTo>
                <a:lnTo>
                  <a:pt x="0" y="9553706"/>
                </a:lnTo>
                <a:lnTo>
                  <a:pt x="0" y="0"/>
                </a:lnTo>
                <a:close/>
              </a:path>
            </a:pathLst>
          </a:custGeom>
          <a:blipFill>
            <a:blip r:embed="rId3"/>
            <a:stretch>
              <a:fillRect r="-480"/>
            </a:stretch>
          </a:blipFill>
        </p:spPr>
        <p:txBody>
          <a:bodyPr/>
          <a:lstStyle/>
          <a:p>
            <a:endParaRPr lang="en-US"/>
          </a:p>
        </p:txBody>
      </p:sp>
      <p:sp>
        <p:nvSpPr>
          <p:cNvPr id="3" name="TextBox 3"/>
          <p:cNvSpPr txBox="1"/>
          <p:nvPr/>
        </p:nvSpPr>
        <p:spPr>
          <a:xfrm>
            <a:off x="10739377" y="8651874"/>
            <a:ext cx="6174208" cy="606426"/>
          </a:xfrm>
          <a:prstGeom prst="rect">
            <a:avLst/>
          </a:prstGeom>
        </p:spPr>
        <p:txBody>
          <a:bodyPr lIns="0" tIns="0" rIns="0" bIns="0" rtlCol="0" anchor="t">
            <a:spAutoFit/>
          </a:bodyPr>
          <a:lstStyle/>
          <a:p>
            <a:pPr marL="0" lvl="0" indent="0" algn="ctr">
              <a:lnSpc>
                <a:spcPts val="4899"/>
              </a:lnSpc>
              <a:spcBef>
                <a:spcPct val="0"/>
              </a:spcBef>
            </a:pPr>
            <a:r>
              <a:rPr lang="en-US" sz="3499">
                <a:solidFill>
                  <a:srgbClr val="292626"/>
                </a:solidFill>
                <a:latin typeface="Barlow Condensed Bold"/>
              </a:rPr>
              <a:t>Hình 4.2 Biểu đồ hoạt động tổng quát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00026" y="432488"/>
            <a:ext cx="8691316" cy="9462892"/>
          </a:xfrm>
          <a:custGeom>
            <a:avLst/>
            <a:gdLst/>
            <a:ahLst/>
            <a:cxnLst/>
            <a:rect l="l" t="t" r="r" b="b"/>
            <a:pathLst>
              <a:path w="8691316" h="9462892">
                <a:moveTo>
                  <a:pt x="0" y="0"/>
                </a:moveTo>
                <a:lnTo>
                  <a:pt x="8691316" y="0"/>
                </a:lnTo>
                <a:lnTo>
                  <a:pt x="8691316" y="9462892"/>
                </a:lnTo>
                <a:lnTo>
                  <a:pt x="0" y="946289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087867" y="8651874"/>
            <a:ext cx="6510700" cy="606426"/>
          </a:xfrm>
          <a:prstGeom prst="rect">
            <a:avLst/>
          </a:prstGeom>
        </p:spPr>
        <p:txBody>
          <a:bodyPr lIns="0" tIns="0" rIns="0" bIns="0" rtlCol="0" anchor="t">
            <a:spAutoFit/>
          </a:bodyPr>
          <a:lstStyle/>
          <a:p>
            <a:pPr marL="0" lvl="0" indent="0" algn="ctr">
              <a:lnSpc>
                <a:spcPts val="4899"/>
              </a:lnSpc>
              <a:spcBef>
                <a:spcPct val="0"/>
              </a:spcBef>
            </a:pPr>
            <a:r>
              <a:rPr lang="en-US" sz="3499">
                <a:solidFill>
                  <a:srgbClr val="292626"/>
                </a:solidFill>
                <a:latin typeface="Barlow Condensed Bold"/>
              </a:rPr>
              <a:t>Hình 4.3 Biểu đồ tuần tự quản lý dịch vụ</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6192" y="1687842"/>
            <a:ext cx="17389171" cy="4436013"/>
          </a:xfrm>
          <a:custGeom>
            <a:avLst/>
            <a:gdLst/>
            <a:ahLst/>
            <a:cxnLst/>
            <a:rect l="l" t="t" r="r" b="b"/>
            <a:pathLst>
              <a:path w="17389171" h="4436013">
                <a:moveTo>
                  <a:pt x="0" y="0"/>
                </a:moveTo>
                <a:lnTo>
                  <a:pt x="17389171" y="0"/>
                </a:lnTo>
                <a:lnTo>
                  <a:pt x="17389171" y="4436013"/>
                </a:lnTo>
                <a:lnTo>
                  <a:pt x="0" y="4436013"/>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5372445" y="7185733"/>
            <a:ext cx="8313331" cy="606426"/>
          </a:xfrm>
          <a:prstGeom prst="rect">
            <a:avLst/>
          </a:prstGeom>
        </p:spPr>
        <p:txBody>
          <a:bodyPr lIns="0" tIns="0" rIns="0" bIns="0" rtlCol="0" anchor="t">
            <a:spAutoFit/>
          </a:bodyPr>
          <a:lstStyle/>
          <a:p>
            <a:pPr marL="0" lvl="0" indent="0" algn="ctr">
              <a:lnSpc>
                <a:spcPts val="4899"/>
              </a:lnSpc>
              <a:spcBef>
                <a:spcPct val="0"/>
              </a:spcBef>
            </a:pPr>
            <a:r>
              <a:rPr lang="en-US" sz="3499">
                <a:solidFill>
                  <a:srgbClr val="292626"/>
                </a:solidFill>
                <a:latin typeface="Barlow Condensed Bold"/>
              </a:rPr>
              <a:t>Hình 4.4 Biểu đồ cộng tác quản lý dịch vụ</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26000"/>
            </a:blip>
            <a:stretch>
              <a:fillRect l="-6676" t="-17256" b="-9333"/>
            </a:stretch>
          </a:blipFill>
        </p:spPr>
        <p:txBody>
          <a:bodyPr/>
          <a:lstStyle/>
          <a:p>
            <a:endParaRPr lang="en-US"/>
          </a:p>
        </p:txBody>
      </p:sp>
      <p:sp>
        <p:nvSpPr>
          <p:cNvPr id="3" name="AutoShape 3"/>
          <p:cNvSpPr/>
          <p:nvPr/>
        </p:nvSpPr>
        <p:spPr>
          <a:xfrm>
            <a:off x="9144000" y="0"/>
            <a:ext cx="9132653" cy="12286555"/>
          </a:xfrm>
          <a:prstGeom prst="rect">
            <a:avLst/>
          </a:prstGeom>
          <a:solidFill>
            <a:srgbClr val="038C7F"/>
          </a:solidFill>
        </p:spPr>
        <p:txBody>
          <a:bodyPr/>
          <a:lstStyle/>
          <a:p>
            <a:endParaRPr lang="en-US"/>
          </a:p>
        </p:txBody>
      </p:sp>
      <p:sp>
        <p:nvSpPr>
          <p:cNvPr id="4" name="Freeform 4"/>
          <p:cNvSpPr/>
          <p:nvPr/>
        </p:nvSpPr>
        <p:spPr>
          <a:xfrm>
            <a:off x="257705" y="8378566"/>
            <a:ext cx="17178973" cy="893754"/>
          </a:xfrm>
          <a:custGeom>
            <a:avLst/>
            <a:gdLst/>
            <a:ahLst/>
            <a:cxnLst/>
            <a:rect l="l" t="t" r="r" b="b"/>
            <a:pathLst>
              <a:path w="17178973" h="893754">
                <a:moveTo>
                  <a:pt x="0" y="0"/>
                </a:moveTo>
                <a:lnTo>
                  <a:pt x="17178974" y="0"/>
                </a:lnTo>
                <a:lnTo>
                  <a:pt x="17178974" y="893753"/>
                </a:lnTo>
                <a:lnTo>
                  <a:pt x="0" y="893753"/>
                </a:lnTo>
                <a:lnTo>
                  <a:pt x="0" y="0"/>
                </a:lnTo>
                <a:close/>
              </a:path>
            </a:pathLst>
          </a:custGeom>
          <a:blipFill>
            <a:blip r:embed="rId4"/>
            <a:stretch>
              <a:fillRect t="-279617"/>
            </a:stretch>
          </a:blipFill>
        </p:spPr>
        <p:txBody>
          <a:bodyPr/>
          <a:lstStyle/>
          <a:p>
            <a:endParaRPr lang="en-US"/>
          </a:p>
        </p:txBody>
      </p:sp>
      <p:sp>
        <p:nvSpPr>
          <p:cNvPr id="5" name="Freeform 5"/>
          <p:cNvSpPr/>
          <p:nvPr/>
        </p:nvSpPr>
        <p:spPr>
          <a:xfrm flipV="1">
            <a:off x="257705" y="1610749"/>
            <a:ext cx="17178973" cy="893754"/>
          </a:xfrm>
          <a:custGeom>
            <a:avLst/>
            <a:gdLst/>
            <a:ahLst/>
            <a:cxnLst/>
            <a:rect l="l" t="t" r="r" b="b"/>
            <a:pathLst>
              <a:path w="17178973" h="893754">
                <a:moveTo>
                  <a:pt x="0" y="893754"/>
                </a:moveTo>
                <a:lnTo>
                  <a:pt x="17178974" y="893754"/>
                </a:lnTo>
                <a:lnTo>
                  <a:pt x="17178974" y="0"/>
                </a:lnTo>
                <a:lnTo>
                  <a:pt x="0" y="0"/>
                </a:lnTo>
                <a:lnTo>
                  <a:pt x="0" y="893754"/>
                </a:lnTo>
                <a:close/>
              </a:path>
            </a:pathLst>
          </a:custGeom>
          <a:blipFill>
            <a:blip r:embed="rId4"/>
            <a:stretch>
              <a:fillRect t="-279617"/>
            </a:stretch>
          </a:blipFill>
        </p:spPr>
        <p:txBody>
          <a:bodyPr/>
          <a:lstStyle/>
          <a:p>
            <a:endParaRPr lang="en-US"/>
          </a:p>
        </p:txBody>
      </p:sp>
      <p:sp>
        <p:nvSpPr>
          <p:cNvPr id="6" name="AutoShape 6"/>
          <p:cNvSpPr/>
          <p:nvPr/>
        </p:nvSpPr>
        <p:spPr>
          <a:xfrm>
            <a:off x="1226853" y="2504503"/>
            <a:ext cx="14758587" cy="5874063"/>
          </a:xfrm>
          <a:prstGeom prst="rect">
            <a:avLst/>
          </a:prstGeom>
          <a:solidFill>
            <a:srgbClr val="FFFFFF"/>
          </a:solidFill>
        </p:spPr>
        <p:txBody>
          <a:bodyPr/>
          <a:lstStyle/>
          <a:p>
            <a:endParaRPr lang="en-US"/>
          </a:p>
        </p:txBody>
      </p:sp>
      <p:sp>
        <p:nvSpPr>
          <p:cNvPr id="7" name="AutoShape 7"/>
          <p:cNvSpPr/>
          <p:nvPr/>
        </p:nvSpPr>
        <p:spPr>
          <a:xfrm>
            <a:off x="5868752" y="5359190"/>
            <a:ext cx="5474790" cy="0"/>
          </a:xfrm>
          <a:prstGeom prst="line">
            <a:avLst/>
          </a:prstGeom>
          <a:ln w="28575" cap="flat">
            <a:solidFill>
              <a:srgbClr val="FFBD59"/>
            </a:solidFill>
            <a:prstDash val="solid"/>
            <a:headEnd type="none" w="sm" len="sm"/>
            <a:tailEnd type="none" w="sm" len="sm"/>
          </a:ln>
        </p:spPr>
        <p:txBody>
          <a:bodyPr/>
          <a:lstStyle/>
          <a:p>
            <a:endParaRPr lang="en-US"/>
          </a:p>
        </p:txBody>
      </p:sp>
      <p:sp>
        <p:nvSpPr>
          <p:cNvPr id="8" name="TextBox 8"/>
          <p:cNvSpPr txBox="1"/>
          <p:nvPr/>
        </p:nvSpPr>
        <p:spPr>
          <a:xfrm>
            <a:off x="5018446" y="3737835"/>
            <a:ext cx="8537803" cy="1607067"/>
          </a:xfrm>
          <a:prstGeom prst="rect">
            <a:avLst/>
          </a:prstGeom>
        </p:spPr>
        <p:txBody>
          <a:bodyPr lIns="0" tIns="0" rIns="0" bIns="0" rtlCol="0" anchor="t">
            <a:spAutoFit/>
          </a:bodyPr>
          <a:lstStyle/>
          <a:p>
            <a:pPr>
              <a:lnSpc>
                <a:spcPts val="11916"/>
              </a:lnSpc>
            </a:pPr>
            <a:r>
              <a:rPr lang="en-US" sz="12412" spc="-695">
                <a:solidFill>
                  <a:srgbClr val="232323"/>
                </a:solidFill>
                <a:latin typeface="Barlow SemiCondensed Semi-Bold"/>
              </a:rPr>
              <a:t>THANK YOU !</a:t>
            </a:r>
          </a:p>
        </p:txBody>
      </p:sp>
      <p:grpSp>
        <p:nvGrpSpPr>
          <p:cNvPr id="9" name="Group 9"/>
          <p:cNvGrpSpPr/>
          <p:nvPr/>
        </p:nvGrpSpPr>
        <p:grpSpPr>
          <a:xfrm>
            <a:off x="7126951" y="5656392"/>
            <a:ext cx="2540460" cy="666750"/>
            <a:chOff x="0" y="0"/>
            <a:chExt cx="3387280" cy="889000"/>
          </a:xfrm>
        </p:grpSpPr>
        <p:sp>
          <p:nvSpPr>
            <p:cNvPr id="10" name="AutoShape 10"/>
            <p:cNvSpPr/>
            <p:nvPr/>
          </p:nvSpPr>
          <p:spPr>
            <a:xfrm>
              <a:off x="0" y="0"/>
              <a:ext cx="3387280" cy="0"/>
            </a:xfrm>
            <a:prstGeom prst="line">
              <a:avLst/>
            </a:prstGeom>
            <a:ln w="889000" cap="rnd">
              <a:solidFill>
                <a:srgbClr val="FFBD59"/>
              </a:solidFill>
              <a:prstDash val="solid"/>
              <a:headEnd type="none" w="sm" len="sm"/>
              <a:tailEnd type="none" w="sm" len="sm"/>
            </a:ln>
          </p:spPr>
          <p:txBody>
            <a:bodyPr/>
            <a:lstStyle/>
            <a:p>
              <a:endParaRPr lang="en-US"/>
            </a:p>
          </p:txBody>
        </p:sp>
        <p:sp>
          <p:nvSpPr>
            <p:cNvPr id="11" name="TextBox 11"/>
            <p:cNvSpPr txBox="1"/>
            <p:nvPr/>
          </p:nvSpPr>
          <p:spPr>
            <a:xfrm>
              <a:off x="527940" y="226187"/>
              <a:ext cx="2331399" cy="427101"/>
            </a:xfrm>
            <a:prstGeom prst="rect">
              <a:avLst/>
            </a:prstGeom>
          </p:spPr>
          <p:txBody>
            <a:bodyPr lIns="0" tIns="0" rIns="0" bIns="0" rtlCol="0" anchor="t">
              <a:spAutoFit/>
            </a:bodyPr>
            <a:lstStyle/>
            <a:p>
              <a:pPr algn="ctr">
                <a:lnSpc>
                  <a:spcPts val="2604"/>
                </a:lnSpc>
              </a:pPr>
              <a:r>
                <a:rPr lang="en-US" sz="2100">
                  <a:solidFill>
                    <a:srgbClr val="232323"/>
                  </a:solidFill>
                  <a:latin typeface="Montserrat Medium"/>
                </a:rPr>
                <a:t>End Of Slide</a:t>
              </a:r>
            </a:p>
          </p:txBody>
        </p:sp>
      </p:grpSp>
      <p:sp>
        <p:nvSpPr>
          <p:cNvPr id="12" name="AutoShape 12"/>
          <p:cNvSpPr/>
          <p:nvPr/>
        </p:nvSpPr>
        <p:spPr>
          <a:xfrm>
            <a:off x="10077663" y="520137"/>
            <a:ext cx="1699869" cy="0"/>
          </a:xfrm>
          <a:prstGeom prst="line">
            <a:avLst/>
          </a:prstGeom>
          <a:ln w="447675" cap="rnd">
            <a:solidFill>
              <a:srgbClr val="FFBD59"/>
            </a:solidFill>
            <a:prstDash val="solid"/>
            <a:headEnd type="none" w="sm" len="sm"/>
            <a:tailEnd type="none" w="sm" len="sm"/>
          </a:ln>
        </p:spPr>
        <p:txBody>
          <a:bodyPr/>
          <a:lstStyle/>
          <a:p>
            <a:endParaRPr lang="en-US"/>
          </a:p>
        </p:txBody>
      </p:sp>
      <p:sp>
        <p:nvSpPr>
          <p:cNvPr id="13" name="AutoShape 13"/>
          <p:cNvSpPr/>
          <p:nvPr/>
        </p:nvSpPr>
        <p:spPr>
          <a:xfrm>
            <a:off x="8225394" y="520137"/>
            <a:ext cx="1699869" cy="0"/>
          </a:xfrm>
          <a:prstGeom prst="line">
            <a:avLst/>
          </a:prstGeom>
          <a:ln w="447675" cap="rnd">
            <a:solidFill>
              <a:srgbClr val="1A1A1A">
                <a:alpha val="29804"/>
              </a:srgbClr>
            </a:solidFill>
            <a:prstDash val="solid"/>
            <a:headEnd type="none" w="sm" len="sm"/>
            <a:tailEnd type="none" w="sm" len="sm"/>
          </a:ln>
        </p:spPr>
        <p:txBody>
          <a:bodyPr/>
          <a:lstStyle/>
          <a:p>
            <a:endParaRPr lang="en-US"/>
          </a:p>
        </p:txBody>
      </p:sp>
      <p:sp>
        <p:nvSpPr>
          <p:cNvPr id="14" name="AutoShape 14"/>
          <p:cNvSpPr/>
          <p:nvPr/>
        </p:nvSpPr>
        <p:spPr>
          <a:xfrm>
            <a:off x="6373868" y="520137"/>
            <a:ext cx="1699869" cy="0"/>
          </a:xfrm>
          <a:prstGeom prst="line">
            <a:avLst/>
          </a:prstGeom>
          <a:ln w="447675" cap="rnd">
            <a:solidFill>
              <a:srgbClr val="1A1A1A">
                <a:alpha val="29804"/>
              </a:srgbClr>
            </a:solidFill>
            <a:prstDash val="solid"/>
            <a:headEnd type="none" w="sm" len="sm"/>
            <a:tailEnd type="none" w="sm" len="sm"/>
          </a:ln>
        </p:spPr>
        <p:txBody>
          <a:bodyPr/>
          <a:lstStyle/>
          <a:p>
            <a:endParaRPr lang="en-US"/>
          </a:p>
        </p:txBody>
      </p:sp>
      <p:sp>
        <p:nvSpPr>
          <p:cNvPr id="15" name="TextBox 15"/>
          <p:cNvSpPr txBox="1"/>
          <p:nvPr/>
        </p:nvSpPr>
        <p:spPr>
          <a:xfrm>
            <a:off x="10310738" y="405834"/>
            <a:ext cx="1169987" cy="221488"/>
          </a:xfrm>
          <a:prstGeom prst="rect">
            <a:avLst/>
          </a:prstGeom>
        </p:spPr>
        <p:txBody>
          <a:bodyPr lIns="0" tIns="0" rIns="0" bIns="0" rtlCol="0" anchor="t">
            <a:spAutoFit/>
          </a:bodyPr>
          <a:lstStyle/>
          <a:p>
            <a:pPr algn="ctr">
              <a:lnSpc>
                <a:spcPts val="1736"/>
              </a:lnSpc>
            </a:pPr>
            <a:r>
              <a:rPr lang="en-US" sz="1400">
                <a:solidFill>
                  <a:srgbClr val="232323"/>
                </a:solidFill>
                <a:latin typeface="Montserrat Bold"/>
              </a:rPr>
              <a:t>PRICE LIST</a:t>
            </a:r>
          </a:p>
        </p:txBody>
      </p:sp>
      <p:sp>
        <p:nvSpPr>
          <p:cNvPr id="16" name="TextBox 16"/>
          <p:cNvSpPr txBox="1"/>
          <p:nvPr/>
        </p:nvSpPr>
        <p:spPr>
          <a:xfrm>
            <a:off x="8514147" y="405834"/>
            <a:ext cx="1169987" cy="221488"/>
          </a:xfrm>
          <a:prstGeom prst="rect">
            <a:avLst/>
          </a:prstGeom>
        </p:spPr>
        <p:txBody>
          <a:bodyPr lIns="0" tIns="0" rIns="0" bIns="0" rtlCol="0" anchor="t">
            <a:spAutoFit/>
          </a:bodyPr>
          <a:lstStyle/>
          <a:p>
            <a:pPr algn="ctr">
              <a:lnSpc>
                <a:spcPts val="1736"/>
              </a:lnSpc>
            </a:pPr>
            <a:r>
              <a:rPr lang="en-US" sz="1400">
                <a:solidFill>
                  <a:srgbClr val="FFFFFF"/>
                </a:solidFill>
                <a:latin typeface="Montserrat Medium"/>
              </a:rPr>
              <a:t>BOOKING</a:t>
            </a:r>
          </a:p>
        </p:txBody>
      </p:sp>
      <p:sp>
        <p:nvSpPr>
          <p:cNvPr id="17" name="TextBox 17"/>
          <p:cNvSpPr txBox="1"/>
          <p:nvPr/>
        </p:nvSpPr>
        <p:spPr>
          <a:xfrm>
            <a:off x="6606943" y="405834"/>
            <a:ext cx="1169987" cy="221488"/>
          </a:xfrm>
          <a:prstGeom prst="rect">
            <a:avLst/>
          </a:prstGeom>
        </p:spPr>
        <p:txBody>
          <a:bodyPr lIns="0" tIns="0" rIns="0" bIns="0" rtlCol="0" anchor="t">
            <a:spAutoFit/>
          </a:bodyPr>
          <a:lstStyle/>
          <a:p>
            <a:pPr algn="ctr">
              <a:lnSpc>
                <a:spcPts val="1736"/>
              </a:lnSpc>
            </a:pPr>
            <a:r>
              <a:rPr lang="en-US" sz="1400">
                <a:solidFill>
                  <a:srgbClr val="FFFFFF"/>
                </a:solidFill>
                <a:latin typeface="Montserrat Medium"/>
              </a:rPr>
              <a:t>TRANSPORT</a:t>
            </a:r>
          </a:p>
        </p:txBody>
      </p:sp>
      <p:sp>
        <p:nvSpPr>
          <p:cNvPr id="18" name="TextBox 18"/>
          <p:cNvSpPr txBox="1"/>
          <p:nvPr/>
        </p:nvSpPr>
        <p:spPr>
          <a:xfrm>
            <a:off x="11856380" y="9209549"/>
            <a:ext cx="5402920" cy="356235"/>
          </a:xfrm>
          <a:prstGeom prst="rect">
            <a:avLst/>
          </a:prstGeom>
        </p:spPr>
        <p:txBody>
          <a:bodyPr lIns="0" tIns="0" rIns="0" bIns="0" rtlCol="0" anchor="t">
            <a:spAutoFit/>
          </a:bodyPr>
          <a:lstStyle/>
          <a:p>
            <a:pPr algn="r">
              <a:lnSpc>
                <a:spcPts val="2940"/>
              </a:lnSpc>
            </a:pPr>
            <a:r>
              <a:rPr lang="en-US" sz="2100">
                <a:solidFill>
                  <a:srgbClr val="FFFFFF"/>
                </a:solidFill>
                <a:latin typeface="Montserrat"/>
              </a:rPr>
              <a:t>www.thousandstarts.com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657" t="-3657" r="-3133" b="-3133"/>
            </a:stretch>
          </a:blipFill>
        </p:spPr>
        <p:txBody>
          <a:bodyPr/>
          <a:lstStyle/>
          <a:p>
            <a:endParaRPr lang="en-US"/>
          </a:p>
        </p:txBody>
      </p:sp>
      <p:grpSp>
        <p:nvGrpSpPr>
          <p:cNvPr id="3" name="Group 3"/>
          <p:cNvGrpSpPr/>
          <p:nvPr/>
        </p:nvGrpSpPr>
        <p:grpSpPr>
          <a:xfrm>
            <a:off x="2769782" y="3032867"/>
            <a:ext cx="2617826" cy="2883100"/>
            <a:chOff x="0" y="0"/>
            <a:chExt cx="3490434" cy="3844133"/>
          </a:xfrm>
        </p:grpSpPr>
        <p:pic>
          <p:nvPicPr>
            <p:cNvPr id="4" name="Picture 4"/>
            <p:cNvPicPr>
              <a:picLocks noChangeAspect="1"/>
            </p:cNvPicPr>
            <p:nvPr/>
          </p:nvPicPr>
          <p:blipFill>
            <a:blip r:embed="rId3"/>
            <a:srcRect t="9173" b="9173"/>
            <a:stretch>
              <a:fillRect/>
            </a:stretch>
          </p:blipFill>
          <p:spPr>
            <a:xfrm>
              <a:off x="0" y="0"/>
              <a:ext cx="3490434" cy="3844133"/>
            </a:xfrm>
            <a:prstGeom prst="rect">
              <a:avLst/>
            </a:prstGeom>
          </p:spPr>
        </p:pic>
      </p:grpSp>
      <p:grpSp>
        <p:nvGrpSpPr>
          <p:cNvPr id="5" name="Group 5"/>
          <p:cNvGrpSpPr/>
          <p:nvPr/>
        </p:nvGrpSpPr>
        <p:grpSpPr>
          <a:xfrm>
            <a:off x="6616900" y="3032867"/>
            <a:ext cx="2617826" cy="2883100"/>
            <a:chOff x="0" y="0"/>
            <a:chExt cx="3490434" cy="3844133"/>
          </a:xfrm>
        </p:grpSpPr>
        <p:pic>
          <p:nvPicPr>
            <p:cNvPr id="6" name="Picture 6"/>
            <p:cNvPicPr>
              <a:picLocks noChangeAspect="1"/>
            </p:cNvPicPr>
            <p:nvPr/>
          </p:nvPicPr>
          <p:blipFill>
            <a:blip r:embed="rId4"/>
            <a:srcRect t="8699" b="8699"/>
            <a:stretch>
              <a:fillRect/>
            </a:stretch>
          </p:blipFill>
          <p:spPr>
            <a:xfrm>
              <a:off x="0" y="0"/>
              <a:ext cx="3490434" cy="3844133"/>
            </a:xfrm>
            <a:prstGeom prst="rect">
              <a:avLst/>
            </a:prstGeom>
          </p:spPr>
        </p:pic>
      </p:grpSp>
      <p:grpSp>
        <p:nvGrpSpPr>
          <p:cNvPr id="7" name="Group 7"/>
          <p:cNvGrpSpPr/>
          <p:nvPr/>
        </p:nvGrpSpPr>
        <p:grpSpPr>
          <a:xfrm>
            <a:off x="10425351" y="3032867"/>
            <a:ext cx="2617826" cy="2883100"/>
            <a:chOff x="0" y="0"/>
            <a:chExt cx="3490434" cy="3844133"/>
          </a:xfrm>
        </p:grpSpPr>
        <p:pic>
          <p:nvPicPr>
            <p:cNvPr id="8" name="Picture 8"/>
            <p:cNvPicPr>
              <a:picLocks noChangeAspect="1"/>
            </p:cNvPicPr>
            <p:nvPr/>
          </p:nvPicPr>
          <p:blipFill>
            <a:blip r:embed="rId5"/>
            <a:srcRect t="8699" b="8699"/>
            <a:stretch>
              <a:fillRect/>
            </a:stretch>
          </p:blipFill>
          <p:spPr>
            <a:xfrm>
              <a:off x="0" y="0"/>
              <a:ext cx="3490434" cy="3844133"/>
            </a:xfrm>
            <a:prstGeom prst="rect">
              <a:avLst/>
            </a:prstGeom>
          </p:spPr>
        </p:pic>
      </p:grpSp>
      <p:grpSp>
        <p:nvGrpSpPr>
          <p:cNvPr id="9" name="Group 9"/>
          <p:cNvGrpSpPr/>
          <p:nvPr/>
        </p:nvGrpSpPr>
        <p:grpSpPr>
          <a:xfrm>
            <a:off x="14256437" y="3032867"/>
            <a:ext cx="2617826" cy="2883100"/>
            <a:chOff x="0" y="0"/>
            <a:chExt cx="3490434" cy="3844133"/>
          </a:xfrm>
        </p:grpSpPr>
        <p:pic>
          <p:nvPicPr>
            <p:cNvPr id="10" name="Picture 10"/>
            <p:cNvPicPr>
              <a:picLocks noChangeAspect="1"/>
            </p:cNvPicPr>
            <p:nvPr/>
          </p:nvPicPr>
          <p:blipFill>
            <a:blip r:embed="rId6"/>
            <a:srcRect t="8699" b="8699"/>
            <a:stretch>
              <a:fillRect/>
            </a:stretch>
          </p:blipFill>
          <p:spPr>
            <a:xfrm>
              <a:off x="0" y="0"/>
              <a:ext cx="3490434" cy="3844133"/>
            </a:xfrm>
            <a:prstGeom prst="rect">
              <a:avLst/>
            </a:prstGeom>
          </p:spPr>
        </p:pic>
      </p:grpSp>
      <p:sp>
        <p:nvSpPr>
          <p:cNvPr id="11" name="TextBox 11"/>
          <p:cNvSpPr txBox="1"/>
          <p:nvPr/>
        </p:nvSpPr>
        <p:spPr>
          <a:xfrm>
            <a:off x="9847729" y="6331884"/>
            <a:ext cx="3857878" cy="455294"/>
          </a:xfrm>
          <a:prstGeom prst="rect">
            <a:avLst/>
          </a:prstGeom>
        </p:spPr>
        <p:txBody>
          <a:bodyPr lIns="0" tIns="0" rIns="0" bIns="0" rtlCol="0" anchor="t">
            <a:spAutoFit/>
          </a:bodyPr>
          <a:lstStyle/>
          <a:p>
            <a:pPr algn="ctr">
              <a:lnSpc>
                <a:spcPts val="3780"/>
              </a:lnSpc>
            </a:pPr>
            <a:r>
              <a:rPr lang="en-US" sz="2700">
                <a:solidFill>
                  <a:srgbClr val="2E2D34"/>
                </a:solidFill>
                <a:latin typeface="Nunito Sans Bold"/>
              </a:rPr>
              <a:t>Vạn Minh Ty</a:t>
            </a:r>
          </a:p>
        </p:txBody>
      </p:sp>
      <p:sp>
        <p:nvSpPr>
          <p:cNvPr id="12" name="AutoShape 12"/>
          <p:cNvSpPr/>
          <p:nvPr/>
        </p:nvSpPr>
        <p:spPr>
          <a:xfrm flipH="1">
            <a:off x="3861290" y="9039159"/>
            <a:ext cx="11275703" cy="0"/>
          </a:xfrm>
          <a:prstGeom prst="line">
            <a:avLst/>
          </a:prstGeom>
          <a:ln w="19050" cap="flat">
            <a:solidFill>
              <a:srgbClr val="1B1A1A"/>
            </a:solidFill>
            <a:prstDash val="solid"/>
            <a:headEnd type="none" w="sm" len="sm"/>
            <a:tailEnd type="none" w="sm" len="sm"/>
          </a:ln>
        </p:spPr>
        <p:txBody>
          <a:bodyPr/>
          <a:lstStyle/>
          <a:p>
            <a:endParaRPr lang="en-US"/>
          </a:p>
        </p:txBody>
      </p:sp>
      <p:sp>
        <p:nvSpPr>
          <p:cNvPr id="13" name="AutoShape 13"/>
          <p:cNvSpPr/>
          <p:nvPr/>
        </p:nvSpPr>
        <p:spPr>
          <a:xfrm rot="5400000">
            <a:off x="3618211" y="5407101"/>
            <a:ext cx="4767518" cy="0"/>
          </a:xfrm>
          <a:prstGeom prst="line">
            <a:avLst/>
          </a:prstGeom>
          <a:ln w="19050" cap="flat">
            <a:solidFill>
              <a:srgbClr val="2E2D34"/>
            </a:solidFill>
            <a:prstDash val="solid"/>
            <a:headEnd type="none" w="sm" len="sm"/>
            <a:tailEnd type="none" w="sm" len="sm"/>
          </a:ln>
        </p:spPr>
        <p:txBody>
          <a:bodyPr/>
          <a:lstStyle/>
          <a:p>
            <a:endParaRPr lang="en-US"/>
          </a:p>
        </p:txBody>
      </p:sp>
      <p:sp>
        <p:nvSpPr>
          <p:cNvPr id="14" name="AutoShape 14"/>
          <p:cNvSpPr/>
          <p:nvPr/>
        </p:nvSpPr>
        <p:spPr>
          <a:xfrm rot="5400000">
            <a:off x="7446279" y="5407101"/>
            <a:ext cx="4767518" cy="0"/>
          </a:xfrm>
          <a:prstGeom prst="line">
            <a:avLst/>
          </a:prstGeom>
          <a:ln w="19050" cap="flat">
            <a:solidFill>
              <a:srgbClr val="2E2D34"/>
            </a:solidFill>
            <a:prstDash val="solid"/>
            <a:headEnd type="none" w="sm" len="sm"/>
            <a:tailEnd type="none" w="sm" len="sm"/>
          </a:ln>
        </p:spPr>
        <p:txBody>
          <a:bodyPr/>
          <a:lstStyle/>
          <a:p>
            <a:endParaRPr lang="en-US"/>
          </a:p>
        </p:txBody>
      </p:sp>
      <p:sp>
        <p:nvSpPr>
          <p:cNvPr id="15" name="AutoShape 15"/>
          <p:cNvSpPr/>
          <p:nvPr/>
        </p:nvSpPr>
        <p:spPr>
          <a:xfrm rot="5400000">
            <a:off x="11277366" y="5407101"/>
            <a:ext cx="4767518" cy="0"/>
          </a:xfrm>
          <a:prstGeom prst="line">
            <a:avLst/>
          </a:prstGeom>
          <a:ln w="19050" cap="flat">
            <a:solidFill>
              <a:srgbClr val="2E2D34"/>
            </a:solidFill>
            <a:prstDash val="solid"/>
            <a:headEnd type="none" w="sm" len="sm"/>
            <a:tailEnd type="none" w="sm" len="sm"/>
          </a:ln>
        </p:spPr>
        <p:txBody>
          <a:bodyPr/>
          <a:lstStyle/>
          <a:p>
            <a:endParaRPr lang="en-US"/>
          </a:p>
        </p:txBody>
      </p:sp>
      <p:sp>
        <p:nvSpPr>
          <p:cNvPr id="16" name="Freeform 16"/>
          <p:cNvSpPr/>
          <p:nvPr/>
        </p:nvSpPr>
        <p:spPr>
          <a:xfrm>
            <a:off x="16380436" y="1028700"/>
            <a:ext cx="878864" cy="878864"/>
          </a:xfrm>
          <a:custGeom>
            <a:avLst/>
            <a:gdLst/>
            <a:ahLst/>
            <a:cxnLst/>
            <a:rect l="l" t="t" r="r" b="b"/>
            <a:pathLst>
              <a:path w="878864" h="878864">
                <a:moveTo>
                  <a:pt x="0" y="0"/>
                </a:moveTo>
                <a:lnTo>
                  <a:pt x="878864" y="0"/>
                </a:lnTo>
                <a:lnTo>
                  <a:pt x="878864" y="878864"/>
                </a:lnTo>
                <a:lnTo>
                  <a:pt x="0" y="8788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TextBox 17"/>
          <p:cNvSpPr txBox="1"/>
          <p:nvPr/>
        </p:nvSpPr>
        <p:spPr>
          <a:xfrm>
            <a:off x="6182945" y="6331884"/>
            <a:ext cx="3491715" cy="455294"/>
          </a:xfrm>
          <a:prstGeom prst="rect">
            <a:avLst/>
          </a:prstGeom>
        </p:spPr>
        <p:txBody>
          <a:bodyPr lIns="0" tIns="0" rIns="0" bIns="0" rtlCol="0" anchor="t">
            <a:spAutoFit/>
          </a:bodyPr>
          <a:lstStyle/>
          <a:p>
            <a:pPr algn="ctr">
              <a:lnSpc>
                <a:spcPts val="3780"/>
              </a:lnSpc>
            </a:pPr>
            <a:r>
              <a:rPr lang="en-US" sz="2700">
                <a:solidFill>
                  <a:srgbClr val="2E2D34"/>
                </a:solidFill>
                <a:latin typeface="Nunito Sans Bold"/>
              </a:rPr>
              <a:t>Nguyễn Hoàng Phát</a:t>
            </a:r>
          </a:p>
        </p:txBody>
      </p:sp>
      <p:sp>
        <p:nvSpPr>
          <p:cNvPr id="18" name="TextBox 18"/>
          <p:cNvSpPr txBox="1"/>
          <p:nvPr/>
        </p:nvSpPr>
        <p:spPr>
          <a:xfrm>
            <a:off x="1028700" y="897773"/>
            <a:ext cx="8819029" cy="1407231"/>
          </a:xfrm>
          <a:prstGeom prst="rect">
            <a:avLst/>
          </a:prstGeom>
        </p:spPr>
        <p:txBody>
          <a:bodyPr lIns="0" tIns="0" rIns="0" bIns="0" rtlCol="0" anchor="t">
            <a:spAutoFit/>
          </a:bodyPr>
          <a:lstStyle/>
          <a:p>
            <a:pPr>
              <a:lnSpc>
                <a:spcPts val="10515"/>
              </a:lnSpc>
            </a:pPr>
            <a:r>
              <a:rPr lang="en-US" sz="10621">
                <a:solidFill>
                  <a:srgbClr val="1B1A1A"/>
                </a:solidFill>
                <a:latin typeface="Cormorant Garamond Bold Italics"/>
              </a:rPr>
              <a:t>Team Members</a:t>
            </a:r>
          </a:p>
        </p:txBody>
      </p:sp>
      <p:sp>
        <p:nvSpPr>
          <p:cNvPr id="19" name="TextBox 19"/>
          <p:cNvSpPr txBox="1"/>
          <p:nvPr/>
        </p:nvSpPr>
        <p:spPr>
          <a:xfrm>
            <a:off x="2363453" y="6331884"/>
            <a:ext cx="3486116" cy="455294"/>
          </a:xfrm>
          <a:prstGeom prst="rect">
            <a:avLst/>
          </a:prstGeom>
        </p:spPr>
        <p:txBody>
          <a:bodyPr lIns="0" tIns="0" rIns="0" bIns="0" rtlCol="0" anchor="t">
            <a:spAutoFit/>
          </a:bodyPr>
          <a:lstStyle/>
          <a:p>
            <a:pPr algn="ctr">
              <a:lnSpc>
                <a:spcPts val="3780"/>
              </a:lnSpc>
            </a:pPr>
            <a:r>
              <a:rPr lang="en-US" sz="2700">
                <a:solidFill>
                  <a:srgbClr val="2E2D34"/>
                </a:solidFill>
                <a:latin typeface="Nunito Sans Bold"/>
              </a:rPr>
              <a:t>Trần Đức Anh</a:t>
            </a:r>
          </a:p>
        </p:txBody>
      </p:sp>
      <p:sp>
        <p:nvSpPr>
          <p:cNvPr id="20" name="TextBox 20"/>
          <p:cNvSpPr txBox="1"/>
          <p:nvPr/>
        </p:nvSpPr>
        <p:spPr>
          <a:xfrm>
            <a:off x="14038981" y="6331884"/>
            <a:ext cx="3676302" cy="455294"/>
          </a:xfrm>
          <a:prstGeom prst="rect">
            <a:avLst/>
          </a:prstGeom>
        </p:spPr>
        <p:txBody>
          <a:bodyPr lIns="0" tIns="0" rIns="0" bIns="0" rtlCol="0" anchor="t">
            <a:spAutoFit/>
          </a:bodyPr>
          <a:lstStyle/>
          <a:p>
            <a:pPr algn="ctr">
              <a:lnSpc>
                <a:spcPts val="3780"/>
              </a:lnSpc>
            </a:pPr>
            <a:r>
              <a:rPr lang="en-US" sz="2700">
                <a:solidFill>
                  <a:srgbClr val="2E2D34"/>
                </a:solidFill>
                <a:latin typeface="Nunito Sans Bold"/>
              </a:rPr>
              <a:t>Chu Hồ Hoàng Vy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grpSp>
        <p:nvGrpSpPr>
          <p:cNvPr id="2" name="Group 2"/>
          <p:cNvGrpSpPr/>
          <p:nvPr/>
        </p:nvGrpSpPr>
        <p:grpSpPr>
          <a:xfrm>
            <a:off x="518400" y="5895500"/>
            <a:ext cx="17251200" cy="3315000"/>
            <a:chOff x="0" y="0"/>
            <a:chExt cx="23001600" cy="4420000"/>
          </a:xfrm>
        </p:grpSpPr>
        <p:sp>
          <p:nvSpPr>
            <p:cNvPr id="3" name="Freeform 3"/>
            <p:cNvSpPr/>
            <p:nvPr/>
          </p:nvSpPr>
          <p:spPr>
            <a:xfrm>
              <a:off x="0" y="0"/>
              <a:ext cx="23001605" cy="4419981"/>
            </a:xfrm>
            <a:custGeom>
              <a:avLst/>
              <a:gdLst/>
              <a:ahLst/>
              <a:cxnLst/>
              <a:rect l="l" t="t" r="r" b="b"/>
              <a:pathLst>
                <a:path w="23001605" h="4419981">
                  <a:moveTo>
                    <a:pt x="0" y="0"/>
                  </a:moveTo>
                  <a:lnTo>
                    <a:pt x="23001605" y="0"/>
                  </a:lnTo>
                  <a:lnTo>
                    <a:pt x="23001605" y="4419981"/>
                  </a:lnTo>
                  <a:lnTo>
                    <a:pt x="0" y="4419981"/>
                  </a:lnTo>
                </a:path>
              </a:pathLst>
            </a:custGeom>
            <a:solidFill>
              <a:srgbClr val="FFFFFF"/>
            </a:solidFill>
          </p:spPr>
          <p:txBody>
            <a:bodyPr/>
            <a:lstStyle/>
            <a:p>
              <a:endParaRPr lang="en-US"/>
            </a:p>
          </p:txBody>
        </p:sp>
      </p:grpSp>
      <p:grpSp>
        <p:nvGrpSpPr>
          <p:cNvPr id="4" name="Group 4"/>
          <p:cNvGrpSpPr/>
          <p:nvPr/>
        </p:nvGrpSpPr>
        <p:grpSpPr>
          <a:xfrm>
            <a:off x="518400" y="2334700"/>
            <a:ext cx="17251200" cy="3315000"/>
            <a:chOff x="0" y="0"/>
            <a:chExt cx="23001600" cy="4420000"/>
          </a:xfrm>
        </p:grpSpPr>
        <p:sp>
          <p:nvSpPr>
            <p:cNvPr id="5" name="Freeform 5"/>
            <p:cNvSpPr/>
            <p:nvPr/>
          </p:nvSpPr>
          <p:spPr>
            <a:xfrm>
              <a:off x="0" y="0"/>
              <a:ext cx="23001605" cy="4419981"/>
            </a:xfrm>
            <a:custGeom>
              <a:avLst/>
              <a:gdLst/>
              <a:ahLst/>
              <a:cxnLst/>
              <a:rect l="l" t="t" r="r" b="b"/>
              <a:pathLst>
                <a:path w="23001605" h="4419981">
                  <a:moveTo>
                    <a:pt x="0" y="0"/>
                  </a:moveTo>
                  <a:lnTo>
                    <a:pt x="23001605" y="0"/>
                  </a:lnTo>
                  <a:lnTo>
                    <a:pt x="23001605" y="4419981"/>
                  </a:lnTo>
                  <a:lnTo>
                    <a:pt x="0" y="4419981"/>
                  </a:lnTo>
                </a:path>
              </a:pathLst>
            </a:custGeom>
            <a:solidFill>
              <a:srgbClr val="FFFFFF"/>
            </a:solidFill>
          </p:spPr>
          <p:txBody>
            <a:bodyPr/>
            <a:lstStyle/>
            <a:p>
              <a:endParaRPr lang="en-US"/>
            </a:p>
          </p:txBody>
        </p:sp>
      </p:grpSp>
      <p:sp>
        <p:nvSpPr>
          <p:cNvPr id="6" name="Freeform 6"/>
          <p:cNvSpPr/>
          <p:nvPr/>
        </p:nvSpPr>
        <p:spPr>
          <a:xfrm rot="-4774341">
            <a:off x="15655886" y="4746685"/>
            <a:ext cx="2219578" cy="2135336"/>
          </a:xfrm>
          <a:custGeom>
            <a:avLst/>
            <a:gdLst/>
            <a:ahLst/>
            <a:cxnLst/>
            <a:rect l="l" t="t" r="r" b="b"/>
            <a:pathLst>
              <a:path w="2219578" h="2135336">
                <a:moveTo>
                  <a:pt x="0" y="0"/>
                </a:moveTo>
                <a:lnTo>
                  <a:pt x="2219578" y="0"/>
                </a:lnTo>
                <a:lnTo>
                  <a:pt x="2219578" y="2135336"/>
                </a:lnTo>
                <a:lnTo>
                  <a:pt x="0" y="2135336"/>
                </a:lnTo>
                <a:lnTo>
                  <a:pt x="0" y="0"/>
                </a:lnTo>
                <a:close/>
              </a:path>
            </a:pathLst>
          </a:custGeom>
          <a:blipFill>
            <a:blip r:embed="rId2"/>
            <a:stretch>
              <a:fillRect t="-16940" b="-16941"/>
            </a:stretch>
          </a:blipFill>
        </p:spPr>
        <p:txBody>
          <a:bodyPr/>
          <a:lstStyle/>
          <a:p>
            <a:endParaRPr lang="en-US"/>
          </a:p>
        </p:txBody>
      </p:sp>
      <p:sp>
        <p:nvSpPr>
          <p:cNvPr id="7" name="Freeform 7"/>
          <p:cNvSpPr/>
          <p:nvPr/>
        </p:nvSpPr>
        <p:spPr>
          <a:xfrm rot="-245307">
            <a:off x="65482" y="4477396"/>
            <a:ext cx="2558336" cy="1928206"/>
          </a:xfrm>
          <a:custGeom>
            <a:avLst/>
            <a:gdLst/>
            <a:ahLst/>
            <a:cxnLst/>
            <a:rect l="l" t="t" r="r" b="b"/>
            <a:pathLst>
              <a:path w="2558336" h="1928206">
                <a:moveTo>
                  <a:pt x="0" y="0"/>
                </a:moveTo>
                <a:lnTo>
                  <a:pt x="2558336" y="0"/>
                </a:lnTo>
                <a:lnTo>
                  <a:pt x="2558336" y="1928206"/>
                </a:lnTo>
                <a:lnTo>
                  <a:pt x="0" y="1928206"/>
                </a:lnTo>
                <a:lnTo>
                  <a:pt x="0" y="0"/>
                </a:lnTo>
                <a:close/>
              </a:path>
            </a:pathLst>
          </a:custGeom>
          <a:blipFill>
            <a:blip r:embed="rId3"/>
            <a:stretch>
              <a:fillRect l="-2849" r="-2859" b="-1"/>
            </a:stretch>
          </a:blipFill>
        </p:spPr>
        <p:txBody>
          <a:bodyPr/>
          <a:lstStyle/>
          <a:p>
            <a:endParaRPr lang="en-US"/>
          </a:p>
        </p:txBody>
      </p:sp>
      <p:sp>
        <p:nvSpPr>
          <p:cNvPr id="8" name="Freeform 8"/>
          <p:cNvSpPr/>
          <p:nvPr/>
        </p:nvSpPr>
        <p:spPr>
          <a:xfrm rot="-9933982">
            <a:off x="15462018" y="7922770"/>
            <a:ext cx="1752514" cy="2213714"/>
          </a:xfrm>
          <a:custGeom>
            <a:avLst/>
            <a:gdLst/>
            <a:ahLst/>
            <a:cxnLst/>
            <a:rect l="l" t="t" r="r" b="b"/>
            <a:pathLst>
              <a:path w="1752514" h="2213714">
                <a:moveTo>
                  <a:pt x="0" y="0"/>
                </a:moveTo>
                <a:lnTo>
                  <a:pt x="1752514" y="0"/>
                </a:lnTo>
                <a:lnTo>
                  <a:pt x="1752514" y="2213714"/>
                </a:lnTo>
                <a:lnTo>
                  <a:pt x="0" y="2213714"/>
                </a:lnTo>
                <a:lnTo>
                  <a:pt x="0" y="0"/>
                </a:lnTo>
                <a:close/>
              </a:path>
            </a:pathLst>
          </a:custGeom>
          <a:blipFill>
            <a:blip r:embed="rId4"/>
            <a:stretch>
              <a:fillRect t="-4449" b="-4444"/>
            </a:stretch>
          </a:blipFill>
        </p:spPr>
        <p:txBody>
          <a:bodyPr/>
          <a:lstStyle/>
          <a:p>
            <a:endParaRPr lang="en-US"/>
          </a:p>
        </p:txBody>
      </p:sp>
      <p:sp>
        <p:nvSpPr>
          <p:cNvPr id="9" name="Freeform 9"/>
          <p:cNvSpPr/>
          <p:nvPr/>
        </p:nvSpPr>
        <p:spPr>
          <a:xfrm rot="403705">
            <a:off x="1120197" y="8405455"/>
            <a:ext cx="2446626" cy="1705690"/>
          </a:xfrm>
          <a:custGeom>
            <a:avLst/>
            <a:gdLst/>
            <a:ahLst/>
            <a:cxnLst/>
            <a:rect l="l" t="t" r="r" b="b"/>
            <a:pathLst>
              <a:path w="2446626" h="1705690">
                <a:moveTo>
                  <a:pt x="0" y="0"/>
                </a:moveTo>
                <a:lnTo>
                  <a:pt x="2446626" y="0"/>
                </a:lnTo>
                <a:lnTo>
                  <a:pt x="2446626" y="1705690"/>
                </a:lnTo>
                <a:lnTo>
                  <a:pt x="0" y="1705690"/>
                </a:lnTo>
                <a:lnTo>
                  <a:pt x="0" y="0"/>
                </a:lnTo>
                <a:close/>
              </a:path>
            </a:pathLst>
          </a:custGeom>
          <a:blipFill>
            <a:blip r:embed="rId5"/>
            <a:stretch>
              <a:fillRect t="-489" b="-491"/>
            </a:stretch>
          </a:blipFill>
        </p:spPr>
        <p:txBody>
          <a:bodyPr/>
          <a:lstStyle/>
          <a:p>
            <a:endParaRPr lang="en-US"/>
          </a:p>
        </p:txBody>
      </p:sp>
      <p:sp>
        <p:nvSpPr>
          <p:cNvPr id="10" name="TextBox 10"/>
          <p:cNvSpPr txBox="1"/>
          <p:nvPr/>
        </p:nvSpPr>
        <p:spPr>
          <a:xfrm>
            <a:off x="1522525" y="1066975"/>
            <a:ext cx="15243150" cy="771525"/>
          </a:xfrm>
          <a:prstGeom prst="rect">
            <a:avLst/>
          </a:prstGeom>
        </p:spPr>
        <p:txBody>
          <a:bodyPr lIns="0" tIns="0" rIns="0" bIns="0" rtlCol="0" anchor="t">
            <a:spAutoFit/>
          </a:bodyPr>
          <a:lstStyle/>
          <a:p>
            <a:pPr algn="ctr">
              <a:lnSpc>
                <a:spcPts val="6000"/>
              </a:lnSpc>
            </a:pPr>
            <a:r>
              <a:rPr lang="en-US" sz="5000">
                <a:solidFill>
                  <a:srgbClr val="000000"/>
                </a:solidFill>
                <a:latin typeface="Roboto Bold"/>
              </a:rPr>
              <a:t>NỘI DUNG THUYẾT TRÌNH</a:t>
            </a:r>
          </a:p>
        </p:txBody>
      </p:sp>
      <p:sp>
        <p:nvSpPr>
          <p:cNvPr id="11" name="TextBox 11"/>
          <p:cNvSpPr txBox="1"/>
          <p:nvPr/>
        </p:nvSpPr>
        <p:spPr>
          <a:xfrm>
            <a:off x="3369625" y="4529652"/>
            <a:ext cx="4785750" cy="800775"/>
          </a:xfrm>
          <a:prstGeom prst="rect">
            <a:avLst/>
          </a:prstGeom>
        </p:spPr>
        <p:txBody>
          <a:bodyPr lIns="0" tIns="0" rIns="0" bIns="0" rtlCol="0" anchor="t">
            <a:spAutoFit/>
          </a:bodyPr>
          <a:lstStyle/>
          <a:p>
            <a:pPr algn="ctr">
              <a:lnSpc>
                <a:spcPts val="3359"/>
              </a:lnSpc>
            </a:pPr>
            <a:r>
              <a:rPr lang="en-US" sz="2799">
                <a:solidFill>
                  <a:srgbClr val="000000"/>
                </a:solidFill>
                <a:latin typeface="DM Sans"/>
              </a:rPr>
              <a:t>Thành viên, sản phẩm</a:t>
            </a:r>
          </a:p>
        </p:txBody>
      </p:sp>
      <p:sp>
        <p:nvSpPr>
          <p:cNvPr id="12" name="TextBox 12"/>
          <p:cNvSpPr txBox="1"/>
          <p:nvPr/>
        </p:nvSpPr>
        <p:spPr>
          <a:xfrm>
            <a:off x="5009125" y="2545188"/>
            <a:ext cx="1506750" cy="701625"/>
          </a:xfrm>
          <a:prstGeom prst="rect">
            <a:avLst/>
          </a:prstGeom>
        </p:spPr>
        <p:txBody>
          <a:bodyPr lIns="0" tIns="0" rIns="0" bIns="0" rtlCol="0" anchor="t">
            <a:spAutoFit/>
          </a:bodyPr>
          <a:lstStyle/>
          <a:p>
            <a:pPr algn="ctr">
              <a:lnSpc>
                <a:spcPts val="7200"/>
              </a:lnSpc>
            </a:pPr>
            <a:r>
              <a:rPr lang="en-US" sz="6000">
                <a:solidFill>
                  <a:srgbClr val="000000"/>
                </a:solidFill>
                <a:latin typeface="Roboto Bold"/>
              </a:rPr>
              <a:t>01</a:t>
            </a:r>
          </a:p>
        </p:txBody>
      </p:sp>
      <p:sp>
        <p:nvSpPr>
          <p:cNvPr id="13" name="TextBox 13"/>
          <p:cNvSpPr txBox="1"/>
          <p:nvPr/>
        </p:nvSpPr>
        <p:spPr>
          <a:xfrm>
            <a:off x="2631925" y="3664096"/>
            <a:ext cx="6261150" cy="680085"/>
          </a:xfrm>
          <a:prstGeom prst="rect">
            <a:avLst/>
          </a:prstGeom>
        </p:spPr>
        <p:txBody>
          <a:bodyPr lIns="0" tIns="0" rIns="0" bIns="0" rtlCol="0" anchor="t">
            <a:spAutoFit/>
          </a:bodyPr>
          <a:lstStyle/>
          <a:p>
            <a:pPr algn="ctr">
              <a:lnSpc>
                <a:spcPts val="5519"/>
              </a:lnSpc>
            </a:pPr>
            <a:r>
              <a:rPr lang="en-US" sz="3999">
                <a:solidFill>
                  <a:srgbClr val="000000"/>
                </a:solidFill>
                <a:latin typeface="Roboto Bold"/>
              </a:rPr>
              <a:t>GIỚI THIỆU</a:t>
            </a:r>
          </a:p>
        </p:txBody>
      </p:sp>
      <p:sp>
        <p:nvSpPr>
          <p:cNvPr id="14" name="TextBox 14"/>
          <p:cNvSpPr txBox="1"/>
          <p:nvPr/>
        </p:nvSpPr>
        <p:spPr>
          <a:xfrm>
            <a:off x="11772125" y="2545188"/>
            <a:ext cx="1506750" cy="701625"/>
          </a:xfrm>
          <a:prstGeom prst="rect">
            <a:avLst/>
          </a:prstGeom>
        </p:spPr>
        <p:txBody>
          <a:bodyPr lIns="0" tIns="0" rIns="0" bIns="0" rtlCol="0" anchor="t">
            <a:spAutoFit/>
          </a:bodyPr>
          <a:lstStyle/>
          <a:p>
            <a:pPr algn="ctr">
              <a:lnSpc>
                <a:spcPts val="7200"/>
              </a:lnSpc>
            </a:pPr>
            <a:r>
              <a:rPr lang="en-US" sz="6000">
                <a:solidFill>
                  <a:srgbClr val="000000"/>
                </a:solidFill>
                <a:latin typeface="Roboto Bold"/>
              </a:rPr>
              <a:t>02</a:t>
            </a:r>
          </a:p>
        </p:txBody>
      </p:sp>
      <p:sp>
        <p:nvSpPr>
          <p:cNvPr id="15" name="TextBox 15"/>
          <p:cNvSpPr txBox="1"/>
          <p:nvPr/>
        </p:nvSpPr>
        <p:spPr>
          <a:xfrm>
            <a:off x="9394925" y="3664096"/>
            <a:ext cx="6261150" cy="680085"/>
          </a:xfrm>
          <a:prstGeom prst="rect">
            <a:avLst/>
          </a:prstGeom>
        </p:spPr>
        <p:txBody>
          <a:bodyPr lIns="0" tIns="0" rIns="0" bIns="0" rtlCol="0" anchor="t">
            <a:spAutoFit/>
          </a:bodyPr>
          <a:lstStyle/>
          <a:p>
            <a:pPr algn="ctr">
              <a:lnSpc>
                <a:spcPts val="5519"/>
              </a:lnSpc>
            </a:pPr>
            <a:r>
              <a:rPr lang="en-US" sz="3999">
                <a:solidFill>
                  <a:srgbClr val="000000"/>
                </a:solidFill>
                <a:latin typeface="Roboto Bold"/>
              </a:rPr>
              <a:t>MÔ TẢ BÀI TOÁN</a:t>
            </a:r>
          </a:p>
        </p:txBody>
      </p:sp>
      <p:sp>
        <p:nvSpPr>
          <p:cNvPr id="16" name="TextBox 16"/>
          <p:cNvSpPr txBox="1"/>
          <p:nvPr/>
        </p:nvSpPr>
        <p:spPr>
          <a:xfrm>
            <a:off x="10132625" y="4529652"/>
            <a:ext cx="4785750" cy="800775"/>
          </a:xfrm>
          <a:prstGeom prst="rect">
            <a:avLst/>
          </a:prstGeom>
        </p:spPr>
        <p:txBody>
          <a:bodyPr lIns="0" tIns="0" rIns="0" bIns="0" rtlCol="0" anchor="t">
            <a:spAutoFit/>
          </a:bodyPr>
          <a:lstStyle/>
          <a:p>
            <a:pPr algn="ctr">
              <a:lnSpc>
                <a:spcPts val="3359"/>
              </a:lnSpc>
            </a:pPr>
            <a:r>
              <a:rPr lang="en-US" sz="2799">
                <a:solidFill>
                  <a:srgbClr val="000000"/>
                </a:solidFill>
                <a:latin typeface="DM Sans"/>
              </a:rPr>
              <a:t>Đặc tả bài toán cho khách sạn</a:t>
            </a:r>
          </a:p>
        </p:txBody>
      </p:sp>
      <p:sp>
        <p:nvSpPr>
          <p:cNvPr id="17" name="TextBox 17"/>
          <p:cNvSpPr txBox="1"/>
          <p:nvPr/>
        </p:nvSpPr>
        <p:spPr>
          <a:xfrm>
            <a:off x="5009125" y="6106650"/>
            <a:ext cx="1506750" cy="701625"/>
          </a:xfrm>
          <a:prstGeom prst="rect">
            <a:avLst/>
          </a:prstGeom>
        </p:spPr>
        <p:txBody>
          <a:bodyPr lIns="0" tIns="0" rIns="0" bIns="0" rtlCol="0" anchor="t">
            <a:spAutoFit/>
          </a:bodyPr>
          <a:lstStyle/>
          <a:p>
            <a:pPr algn="ctr">
              <a:lnSpc>
                <a:spcPts val="7200"/>
              </a:lnSpc>
            </a:pPr>
            <a:r>
              <a:rPr lang="en-US" sz="6000">
                <a:solidFill>
                  <a:srgbClr val="000000"/>
                </a:solidFill>
                <a:latin typeface="Roboto Bold"/>
              </a:rPr>
              <a:t>03</a:t>
            </a:r>
          </a:p>
        </p:txBody>
      </p:sp>
      <p:sp>
        <p:nvSpPr>
          <p:cNvPr id="18" name="TextBox 18"/>
          <p:cNvSpPr txBox="1"/>
          <p:nvPr/>
        </p:nvSpPr>
        <p:spPr>
          <a:xfrm>
            <a:off x="2689300" y="7260755"/>
            <a:ext cx="6261150" cy="680085"/>
          </a:xfrm>
          <a:prstGeom prst="rect">
            <a:avLst/>
          </a:prstGeom>
        </p:spPr>
        <p:txBody>
          <a:bodyPr lIns="0" tIns="0" rIns="0" bIns="0" rtlCol="0" anchor="t">
            <a:spAutoFit/>
          </a:bodyPr>
          <a:lstStyle/>
          <a:p>
            <a:pPr algn="ctr">
              <a:lnSpc>
                <a:spcPts val="5519"/>
              </a:lnSpc>
            </a:pPr>
            <a:r>
              <a:rPr lang="en-US" sz="3999">
                <a:solidFill>
                  <a:srgbClr val="000000"/>
                </a:solidFill>
                <a:latin typeface="Roboto Bold"/>
              </a:rPr>
              <a:t>SƠ ĐỒ CSDL</a:t>
            </a:r>
          </a:p>
        </p:txBody>
      </p:sp>
      <p:sp>
        <p:nvSpPr>
          <p:cNvPr id="19" name="TextBox 19"/>
          <p:cNvSpPr txBox="1"/>
          <p:nvPr/>
        </p:nvSpPr>
        <p:spPr>
          <a:xfrm>
            <a:off x="9894632" y="8242413"/>
            <a:ext cx="5319150" cy="800775"/>
          </a:xfrm>
          <a:prstGeom prst="rect">
            <a:avLst/>
          </a:prstGeom>
        </p:spPr>
        <p:txBody>
          <a:bodyPr lIns="0" tIns="0" rIns="0" bIns="0" rtlCol="0" anchor="t">
            <a:spAutoFit/>
          </a:bodyPr>
          <a:lstStyle/>
          <a:p>
            <a:pPr algn="ctr">
              <a:lnSpc>
                <a:spcPts val="3359"/>
              </a:lnSpc>
            </a:pPr>
            <a:r>
              <a:rPr lang="en-US" sz="2799">
                <a:solidFill>
                  <a:srgbClr val="000000"/>
                </a:solidFill>
                <a:latin typeface="DM Sans"/>
              </a:rPr>
              <a:t>Xác định các chức năng và chi tiết của nó</a:t>
            </a:r>
          </a:p>
        </p:txBody>
      </p:sp>
      <p:sp>
        <p:nvSpPr>
          <p:cNvPr id="20" name="TextBox 20"/>
          <p:cNvSpPr txBox="1"/>
          <p:nvPr/>
        </p:nvSpPr>
        <p:spPr>
          <a:xfrm>
            <a:off x="11772125" y="6106650"/>
            <a:ext cx="1506750" cy="701625"/>
          </a:xfrm>
          <a:prstGeom prst="rect">
            <a:avLst/>
          </a:prstGeom>
        </p:spPr>
        <p:txBody>
          <a:bodyPr lIns="0" tIns="0" rIns="0" bIns="0" rtlCol="0" anchor="t">
            <a:spAutoFit/>
          </a:bodyPr>
          <a:lstStyle/>
          <a:p>
            <a:pPr algn="ctr">
              <a:lnSpc>
                <a:spcPts val="7200"/>
              </a:lnSpc>
            </a:pPr>
            <a:r>
              <a:rPr lang="en-US" sz="6000">
                <a:solidFill>
                  <a:srgbClr val="000000"/>
                </a:solidFill>
                <a:latin typeface="Roboto Bold"/>
              </a:rPr>
              <a:t>04</a:t>
            </a:r>
          </a:p>
        </p:txBody>
      </p:sp>
      <p:sp>
        <p:nvSpPr>
          <p:cNvPr id="21" name="TextBox 21"/>
          <p:cNvSpPr txBox="1"/>
          <p:nvPr/>
        </p:nvSpPr>
        <p:spPr>
          <a:xfrm>
            <a:off x="9394925" y="7347444"/>
            <a:ext cx="6261150" cy="680085"/>
          </a:xfrm>
          <a:prstGeom prst="rect">
            <a:avLst/>
          </a:prstGeom>
        </p:spPr>
        <p:txBody>
          <a:bodyPr lIns="0" tIns="0" rIns="0" bIns="0" rtlCol="0" anchor="t">
            <a:spAutoFit/>
          </a:bodyPr>
          <a:lstStyle/>
          <a:p>
            <a:pPr algn="ctr">
              <a:lnSpc>
                <a:spcPts val="5519"/>
              </a:lnSpc>
            </a:pPr>
            <a:r>
              <a:rPr lang="en-US" sz="3999">
                <a:solidFill>
                  <a:srgbClr val="000000"/>
                </a:solidFill>
                <a:latin typeface="Roboto Bold"/>
              </a:rPr>
              <a:t>SƠ ĐỒ HƯỚNG ĐỐI TƯỢNG</a:t>
            </a:r>
          </a:p>
        </p:txBody>
      </p:sp>
      <p:sp>
        <p:nvSpPr>
          <p:cNvPr id="22" name="TextBox 22"/>
          <p:cNvSpPr txBox="1"/>
          <p:nvPr/>
        </p:nvSpPr>
        <p:spPr>
          <a:xfrm>
            <a:off x="3636655" y="8204988"/>
            <a:ext cx="4785750" cy="838200"/>
          </a:xfrm>
          <a:prstGeom prst="rect">
            <a:avLst/>
          </a:prstGeom>
        </p:spPr>
        <p:txBody>
          <a:bodyPr lIns="0" tIns="0" rIns="0" bIns="0" rtlCol="0" anchor="t">
            <a:spAutoFit/>
          </a:bodyPr>
          <a:lstStyle/>
          <a:p>
            <a:pPr algn="ctr">
              <a:lnSpc>
                <a:spcPts val="3359"/>
              </a:lnSpc>
            </a:pPr>
            <a:r>
              <a:rPr lang="en-US" sz="2799">
                <a:solidFill>
                  <a:srgbClr val="000000"/>
                </a:solidFill>
                <a:latin typeface="DM Sans"/>
              </a:rPr>
              <a:t>Mô tả các sơ đồ ER, CSDL chi tiết</a:t>
            </a:r>
          </a:p>
        </p:txBody>
      </p:sp>
      <p:sp>
        <p:nvSpPr>
          <p:cNvPr id="23" name="AutoShape 23"/>
          <p:cNvSpPr/>
          <p:nvPr/>
        </p:nvSpPr>
        <p:spPr>
          <a:xfrm rot="68865">
            <a:off x="5286980" y="3615068"/>
            <a:ext cx="951041" cy="0"/>
          </a:xfrm>
          <a:prstGeom prst="line">
            <a:avLst/>
          </a:prstGeom>
          <a:ln w="9525" cap="rnd">
            <a:solidFill>
              <a:srgbClr val="000000"/>
            </a:solidFill>
            <a:prstDash val="solid"/>
            <a:headEnd type="none" w="sm" len="sm"/>
            <a:tailEnd type="none" w="sm" len="sm"/>
          </a:ln>
        </p:spPr>
        <p:txBody>
          <a:bodyPr/>
          <a:lstStyle/>
          <a:p>
            <a:endParaRPr lang="en-US"/>
          </a:p>
        </p:txBody>
      </p:sp>
      <p:sp>
        <p:nvSpPr>
          <p:cNvPr id="24" name="Freeform 24"/>
          <p:cNvSpPr/>
          <p:nvPr/>
        </p:nvSpPr>
        <p:spPr>
          <a:xfrm>
            <a:off x="15923877" y="1028700"/>
            <a:ext cx="2670846" cy="2569398"/>
          </a:xfrm>
          <a:custGeom>
            <a:avLst/>
            <a:gdLst/>
            <a:ahLst/>
            <a:cxnLst/>
            <a:rect l="l" t="t" r="r" b="b"/>
            <a:pathLst>
              <a:path w="2670846" h="2569398">
                <a:moveTo>
                  <a:pt x="0" y="0"/>
                </a:moveTo>
                <a:lnTo>
                  <a:pt x="2670846" y="0"/>
                </a:lnTo>
                <a:lnTo>
                  <a:pt x="2670846" y="2569398"/>
                </a:lnTo>
                <a:lnTo>
                  <a:pt x="0" y="2569398"/>
                </a:lnTo>
                <a:lnTo>
                  <a:pt x="0" y="0"/>
                </a:lnTo>
                <a:close/>
              </a:path>
            </a:pathLst>
          </a:custGeom>
          <a:blipFill>
            <a:blip r:embed="rId6"/>
            <a:stretch>
              <a:fillRect l="-4349" r="-4353"/>
            </a:stretch>
          </a:blipFill>
        </p:spPr>
        <p:txBody>
          <a:bodyPr/>
          <a:lstStyle/>
          <a:p>
            <a:endParaRPr lang="en-US"/>
          </a:p>
        </p:txBody>
      </p:sp>
      <p:sp>
        <p:nvSpPr>
          <p:cNvPr id="25" name="AutoShape 25"/>
          <p:cNvSpPr/>
          <p:nvPr/>
        </p:nvSpPr>
        <p:spPr>
          <a:xfrm rot="68865">
            <a:off x="12049980" y="3629668"/>
            <a:ext cx="951041" cy="0"/>
          </a:xfrm>
          <a:prstGeom prst="line">
            <a:avLst/>
          </a:prstGeom>
          <a:ln w="9525" cap="rnd">
            <a:solidFill>
              <a:srgbClr val="000000"/>
            </a:solidFill>
            <a:prstDash val="solid"/>
            <a:headEnd type="none" w="sm" len="sm"/>
            <a:tailEnd type="none" w="sm" len="sm"/>
          </a:ln>
        </p:spPr>
        <p:txBody>
          <a:bodyPr/>
          <a:lstStyle/>
          <a:p>
            <a:endParaRPr lang="en-US"/>
          </a:p>
        </p:txBody>
      </p:sp>
      <p:sp>
        <p:nvSpPr>
          <p:cNvPr id="26" name="AutoShape 26"/>
          <p:cNvSpPr/>
          <p:nvPr/>
        </p:nvSpPr>
        <p:spPr>
          <a:xfrm rot="68865">
            <a:off x="12049980" y="7187806"/>
            <a:ext cx="951041" cy="0"/>
          </a:xfrm>
          <a:prstGeom prst="line">
            <a:avLst/>
          </a:prstGeom>
          <a:ln w="9525" cap="rnd">
            <a:solidFill>
              <a:srgbClr val="000000"/>
            </a:solidFill>
            <a:prstDash val="solid"/>
            <a:headEnd type="none" w="sm" len="sm"/>
            <a:tailEnd type="none" w="sm" len="sm"/>
          </a:ln>
        </p:spPr>
        <p:txBody>
          <a:bodyPr/>
          <a:lstStyle/>
          <a:p>
            <a:endParaRPr lang="en-US"/>
          </a:p>
        </p:txBody>
      </p:sp>
      <p:sp>
        <p:nvSpPr>
          <p:cNvPr id="27" name="AutoShape 27"/>
          <p:cNvSpPr/>
          <p:nvPr/>
        </p:nvSpPr>
        <p:spPr>
          <a:xfrm rot="68865">
            <a:off x="5286980" y="7187806"/>
            <a:ext cx="951041" cy="0"/>
          </a:xfrm>
          <a:prstGeom prst="line">
            <a:avLst/>
          </a:prstGeom>
          <a:ln w="9525" cap="rnd">
            <a:solidFill>
              <a:srgbClr val="000000"/>
            </a:solidFill>
            <a:prstDash val="solid"/>
            <a:headEnd type="none" w="sm" len="sm"/>
            <a:tailEnd type="none" w="sm" len="sm"/>
          </a:ln>
        </p:spPr>
        <p:txBody>
          <a:bodyPr/>
          <a:lstStyle/>
          <a:p>
            <a:endParaRPr lang="en-US"/>
          </a:p>
        </p:txBody>
      </p:sp>
      <p:sp>
        <p:nvSpPr>
          <p:cNvPr id="28" name="Freeform 28"/>
          <p:cNvSpPr/>
          <p:nvPr/>
        </p:nvSpPr>
        <p:spPr>
          <a:xfrm rot="-4023084" flipH="1">
            <a:off x="1237579" y="1284159"/>
            <a:ext cx="2486554" cy="2101082"/>
          </a:xfrm>
          <a:custGeom>
            <a:avLst/>
            <a:gdLst/>
            <a:ahLst/>
            <a:cxnLst/>
            <a:rect l="l" t="t" r="r" b="b"/>
            <a:pathLst>
              <a:path w="2486554" h="2101082">
                <a:moveTo>
                  <a:pt x="2486554" y="0"/>
                </a:moveTo>
                <a:lnTo>
                  <a:pt x="0" y="0"/>
                </a:lnTo>
                <a:lnTo>
                  <a:pt x="0" y="2101082"/>
                </a:lnTo>
                <a:lnTo>
                  <a:pt x="2486554" y="2101082"/>
                </a:lnTo>
                <a:lnTo>
                  <a:pt x="2486554" y="0"/>
                </a:lnTo>
                <a:close/>
              </a:path>
            </a:pathLst>
          </a:custGeom>
          <a:blipFill>
            <a:blip r:embed="rId7"/>
            <a:stretch>
              <a:fillRect t="-4529" b="-4112"/>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grpSp>
        <p:nvGrpSpPr>
          <p:cNvPr id="2" name="Group 2"/>
          <p:cNvGrpSpPr/>
          <p:nvPr/>
        </p:nvGrpSpPr>
        <p:grpSpPr>
          <a:xfrm>
            <a:off x="0" y="17354"/>
            <a:ext cx="18058452" cy="10269646"/>
            <a:chOff x="0" y="0"/>
            <a:chExt cx="23065600" cy="13117157"/>
          </a:xfrm>
        </p:grpSpPr>
        <p:sp>
          <p:nvSpPr>
            <p:cNvPr id="3" name="Freeform 3"/>
            <p:cNvSpPr/>
            <p:nvPr/>
          </p:nvSpPr>
          <p:spPr>
            <a:xfrm>
              <a:off x="0" y="0"/>
              <a:ext cx="23065612" cy="13117199"/>
            </a:xfrm>
            <a:custGeom>
              <a:avLst/>
              <a:gdLst/>
              <a:ahLst/>
              <a:cxnLst/>
              <a:rect l="l" t="t" r="r" b="b"/>
              <a:pathLst>
                <a:path w="23065612" h="13117199">
                  <a:moveTo>
                    <a:pt x="0" y="0"/>
                  </a:moveTo>
                  <a:lnTo>
                    <a:pt x="23065612" y="0"/>
                  </a:lnTo>
                  <a:lnTo>
                    <a:pt x="23065612" y="13117199"/>
                  </a:lnTo>
                  <a:lnTo>
                    <a:pt x="0" y="13117199"/>
                  </a:lnTo>
                  <a:close/>
                </a:path>
              </a:pathLst>
            </a:custGeom>
            <a:solidFill>
              <a:srgbClr val="FFFFFF"/>
            </a:solidFill>
          </p:spPr>
          <p:txBody>
            <a:bodyPr/>
            <a:lstStyle/>
            <a:p>
              <a:endParaRPr lang="en-US"/>
            </a:p>
          </p:txBody>
        </p:sp>
      </p:grpSp>
      <p:sp>
        <p:nvSpPr>
          <p:cNvPr id="4" name="TextBox 4"/>
          <p:cNvSpPr txBox="1"/>
          <p:nvPr/>
        </p:nvSpPr>
        <p:spPr>
          <a:xfrm>
            <a:off x="1522525" y="1089548"/>
            <a:ext cx="3361350" cy="2933700"/>
          </a:xfrm>
          <a:prstGeom prst="rect">
            <a:avLst/>
          </a:prstGeom>
        </p:spPr>
        <p:txBody>
          <a:bodyPr lIns="0" tIns="0" rIns="0" bIns="0" rtlCol="0" anchor="t">
            <a:spAutoFit/>
          </a:bodyPr>
          <a:lstStyle/>
          <a:p>
            <a:pPr algn="l">
              <a:lnSpc>
                <a:spcPts val="23039"/>
              </a:lnSpc>
            </a:pPr>
            <a:r>
              <a:rPr lang="en-US" sz="19200">
                <a:solidFill>
                  <a:srgbClr val="000000"/>
                </a:solidFill>
                <a:latin typeface="Barlow Bold"/>
              </a:rPr>
              <a:t>01</a:t>
            </a:r>
          </a:p>
        </p:txBody>
      </p:sp>
      <p:sp>
        <p:nvSpPr>
          <p:cNvPr id="5" name="AutoShape 5"/>
          <p:cNvSpPr/>
          <p:nvPr/>
        </p:nvSpPr>
        <p:spPr>
          <a:xfrm>
            <a:off x="1728875" y="3844903"/>
            <a:ext cx="2293050" cy="19050"/>
          </a:xfrm>
          <a:prstGeom prst="line">
            <a:avLst/>
          </a:prstGeom>
          <a:ln w="9525" cap="rnd">
            <a:solidFill>
              <a:srgbClr val="000000"/>
            </a:solidFill>
            <a:prstDash val="solid"/>
            <a:headEnd type="none" w="sm" len="sm"/>
            <a:tailEnd type="none" w="sm" len="sm"/>
          </a:ln>
        </p:spPr>
        <p:txBody>
          <a:bodyPr/>
          <a:lstStyle/>
          <a:p>
            <a:endParaRPr lang="en-US"/>
          </a:p>
        </p:txBody>
      </p:sp>
      <p:sp>
        <p:nvSpPr>
          <p:cNvPr id="6" name="Freeform 6"/>
          <p:cNvSpPr/>
          <p:nvPr/>
        </p:nvSpPr>
        <p:spPr>
          <a:xfrm rot="403705">
            <a:off x="-1227875" y="8227541"/>
            <a:ext cx="2446626" cy="1705690"/>
          </a:xfrm>
          <a:custGeom>
            <a:avLst/>
            <a:gdLst/>
            <a:ahLst/>
            <a:cxnLst/>
            <a:rect l="l" t="t" r="r" b="b"/>
            <a:pathLst>
              <a:path w="2446626" h="1705690">
                <a:moveTo>
                  <a:pt x="0" y="0"/>
                </a:moveTo>
                <a:lnTo>
                  <a:pt x="2446626" y="0"/>
                </a:lnTo>
                <a:lnTo>
                  <a:pt x="2446626" y="1705690"/>
                </a:lnTo>
                <a:lnTo>
                  <a:pt x="0" y="1705690"/>
                </a:lnTo>
                <a:lnTo>
                  <a:pt x="0" y="0"/>
                </a:lnTo>
                <a:close/>
              </a:path>
            </a:pathLst>
          </a:custGeom>
          <a:blipFill>
            <a:blip r:embed="rId2"/>
            <a:stretch>
              <a:fillRect t="-489" b="-491"/>
            </a:stretch>
          </a:blipFill>
        </p:spPr>
        <p:txBody>
          <a:bodyPr/>
          <a:lstStyle/>
          <a:p>
            <a:endParaRPr lang="en-US"/>
          </a:p>
        </p:txBody>
      </p:sp>
      <p:sp>
        <p:nvSpPr>
          <p:cNvPr id="7" name="TextBox 7"/>
          <p:cNvSpPr txBox="1"/>
          <p:nvPr/>
        </p:nvSpPr>
        <p:spPr>
          <a:xfrm>
            <a:off x="1310247" y="4114800"/>
            <a:ext cx="7064259" cy="5486400"/>
          </a:xfrm>
          <a:prstGeom prst="rect">
            <a:avLst/>
          </a:prstGeom>
        </p:spPr>
        <p:txBody>
          <a:bodyPr lIns="0" tIns="0" rIns="0" bIns="0" rtlCol="0" anchor="t">
            <a:spAutoFit/>
          </a:bodyPr>
          <a:lstStyle/>
          <a:p>
            <a:pPr algn="l">
              <a:lnSpc>
                <a:spcPts val="21600"/>
              </a:lnSpc>
            </a:pPr>
            <a:r>
              <a:rPr lang="en-US" sz="18000">
                <a:solidFill>
                  <a:srgbClr val="000000"/>
                </a:solidFill>
                <a:latin typeface="Barlow SemiCondensed Bold"/>
              </a:rPr>
              <a:t>GIỚI THIỆU</a:t>
            </a:r>
          </a:p>
        </p:txBody>
      </p:sp>
      <p:sp>
        <p:nvSpPr>
          <p:cNvPr id="8" name="Freeform 8"/>
          <p:cNvSpPr/>
          <p:nvPr/>
        </p:nvSpPr>
        <p:spPr>
          <a:xfrm>
            <a:off x="11276535" y="17354"/>
            <a:ext cx="7011465" cy="10269646"/>
          </a:xfrm>
          <a:custGeom>
            <a:avLst/>
            <a:gdLst/>
            <a:ahLst/>
            <a:cxnLst/>
            <a:rect l="l" t="t" r="r" b="b"/>
            <a:pathLst>
              <a:path w="7011465" h="10269646">
                <a:moveTo>
                  <a:pt x="0" y="0"/>
                </a:moveTo>
                <a:lnTo>
                  <a:pt x="7011465" y="0"/>
                </a:lnTo>
                <a:lnTo>
                  <a:pt x="7011465" y="10269646"/>
                </a:lnTo>
                <a:lnTo>
                  <a:pt x="0" y="10269646"/>
                </a:lnTo>
                <a:lnTo>
                  <a:pt x="0" y="0"/>
                </a:lnTo>
                <a:close/>
              </a:path>
            </a:pathLst>
          </a:custGeom>
          <a:blipFill>
            <a:blip r:embed="rId3"/>
            <a:stretch>
              <a:fillRect l="-59851" r="-59851"/>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grpSp>
        <p:nvGrpSpPr>
          <p:cNvPr id="2" name="Group 2"/>
          <p:cNvGrpSpPr/>
          <p:nvPr/>
        </p:nvGrpSpPr>
        <p:grpSpPr>
          <a:xfrm>
            <a:off x="3137400" y="4476750"/>
            <a:ext cx="12013200" cy="4238400"/>
            <a:chOff x="0" y="0"/>
            <a:chExt cx="16017600" cy="5651200"/>
          </a:xfrm>
        </p:grpSpPr>
        <p:sp>
          <p:nvSpPr>
            <p:cNvPr id="3" name="Freeform 3"/>
            <p:cNvSpPr/>
            <p:nvPr/>
          </p:nvSpPr>
          <p:spPr>
            <a:xfrm>
              <a:off x="0" y="0"/>
              <a:ext cx="16017621" cy="5651246"/>
            </a:xfrm>
            <a:custGeom>
              <a:avLst/>
              <a:gdLst/>
              <a:ahLst/>
              <a:cxnLst/>
              <a:rect l="l" t="t" r="r" b="b"/>
              <a:pathLst>
                <a:path w="16017621" h="5651246">
                  <a:moveTo>
                    <a:pt x="0" y="0"/>
                  </a:moveTo>
                  <a:lnTo>
                    <a:pt x="16017621" y="0"/>
                  </a:lnTo>
                  <a:lnTo>
                    <a:pt x="16017621" y="5651246"/>
                  </a:lnTo>
                  <a:lnTo>
                    <a:pt x="0" y="5651246"/>
                  </a:lnTo>
                  <a:close/>
                </a:path>
              </a:pathLst>
            </a:custGeom>
            <a:solidFill>
              <a:srgbClr val="FFFFFF"/>
            </a:solidFill>
          </p:spPr>
          <p:txBody>
            <a:bodyPr/>
            <a:lstStyle/>
            <a:p>
              <a:endParaRPr lang="en-US"/>
            </a:p>
          </p:txBody>
        </p:sp>
      </p:grpSp>
      <p:sp>
        <p:nvSpPr>
          <p:cNvPr id="4" name="TextBox 4"/>
          <p:cNvSpPr txBox="1"/>
          <p:nvPr/>
        </p:nvSpPr>
        <p:spPr>
          <a:xfrm>
            <a:off x="3425713" y="4956589"/>
            <a:ext cx="11267752" cy="1282500"/>
          </a:xfrm>
          <a:prstGeom prst="rect">
            <a:avLst/>
          </a:prstGeom>
        </p:spPr>
        <p:txBody>
          <a:bodyPr lIns="0" tIns="0" rIns="0" bIns="0" rtlCol="0" anchor="t">
            <a:spAutoFit/>
          </a:bodyPr>
          <a:lstStyle/>
          <a:p>
            <a:pPr algn="ctr">
              <a:lnSpc>
                <a:spcPts val="10560"/>
              </a:lnSpc>
            </a:pPr>
            <a:r>
              <a:rPr lang="en-US" sz="8800">
                <a:solidFill>
                  <a:srgbClr val="000000"/>
                </a:solidFill>
                <a:latin typeface="Roboto Bold"/>
              </a:rPr>
              <a:t>Giới thiệu khách sạn</a:t>
            </a:r>
          </a:p>
        </p:txBody>
      </p:sp>
      <p:sp>
        <p:nvSpPr>
          <p:cNvPr id="5" name="TextBox 5"/>
          <p:cNvSpPr txBox="1"/>
          <p:nvPr/>
        </p:nvSpPr>
        <p:spPr>
          <a:xfrm>
            <a:off x="4208025" y="6513750"/>
            <a:ext cx="9871950" cy="1162050"/>
          </a:xfrm>
          <a:prstGeom prst="rect">
            <a:avLst/>
          </a:prstGeom>
        </p:spPr>
        <p:txBody>
          <a:bodyPr lIns="0" tIns="0" rIns="0" bIns="0" rtlCol="0" anchor="t">
            <a:spAutoFit/>
          </a:bodyPr>
          <a:lstStyle/>
          <a:p>
            <a:pPr algn="l">
              <a:lnSpc>
                <a:spcPts val="2999"/>
              </a:lnSpc>
            </a:pPr>
            <a:r>
              <a:rPr lang="en-US" sz="2499">
                <a:solidFill>
                  <a:srgbClr val="000000"/>
                </a:solidFill>
                <a:latin typeface="Arial"/>
              </a:rPr>
              <a:t>Thousand Star Co., Ltd. là một khách sạn 5 sao với nội thất tiện nghi và các dịch vụ đẳng cấp nâng cao trải nghiệm của khách hàng, có trụ sở đặt tại Thành phố Thủ Đức, Việt Nam.</a:t>
            </a:r>
          </a:p>
        </p:txBody>
      </p:sp>
      <p:sp>
        <p:nvSpPr>
          <p:cNvPr id="6" name="Freeform 6"/>
          <p:cNvSpPr/>
          <p:nvPr/>
        </p:nvSpPr>
        <p:spPr>
          <a:xfrm>
            <a:off x="8119506" y="878635"/>
            <a:ext cx="2048966" cy="2048946"/>
          </a:xfrm>
          <a:custGeom>
            <a:avLst/>
            <a:gdLst/>
            <a:ahLst/>
            <a:cxnLst/>
            <a:rect l="l" t="t" r="r" b="b"/>
            <a:pathLst>
              <a:path w="2048966" h="2048946">
                <a:moveTo>
                  <a:pt x="0" y="0"/>
                </a:moveTo>
                <a:lnTo>
                  <a:pt x="2048966" y="0"/>
                </a:lnTo>
                <a:lnTo>
                  <a:pt x="2048966" y="2048946"/>
                </a:lnTo>
                <a:lnTo>
                  <a:pt x="0" y="20489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4319475" y="3215903"/>
            <a:ext cx="9850198" cy="847725"/>
          </a:xfrm>
          <a:prstGeom prst="rect">
            <a:avLst/>
          </a:prstGeom>
        </p:spPr>
        <p:txBody>
          <a:bodyPr lIns="0" tIns="0" rIns="0" bIns="0" rtlCol="0" anchor="t">
            <a:spAutoFit/>
          </a:bodyPr>
          <a:lstStyle/>
          <a:p>
            <a:pPr algn="ctr">
              <a:lnSpc>
                <a:spcPts val="6480"/>
              </a:lnSpc>
            </a:pPr>
            <a:r>
              <a:rPr lang="en-US" sz="5400" spc="-3">
                <a:solidFill>
                  <a:srgbClr val="4A86E8"/>
                </a:solidFill>
                <a:latin typeface="Arimo Bold"/>
              </a:rPr>
              <a:t>THOUSAND STARS HOTEL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548" y="0"/>
            <a:ext cx="3983738" cy="10706590"/>
            <a:chOff x="0" y="0"/>
            <a:chExt cx="1453988" cy="3907700"/>
          </a:xfrm>
        </p:grpSpPr>
        <p:sp>
          <p:nvSpPr>
            <p:cNvPr id="3" name="Freeform 3"/>
            <p:cNvSpPr/>
            <p:nvPr/>
          </p:nvSpPr>
          <p:spPr>
            <a:xfrm>
              <a:off x="0" y="0"/>
              <a:ext cx="1453988" cy="3907700"/>
            </a:xfrm>
            <a:custGeom>
              <a:avLst/>
              <a:gdLst/>
              <a:ahLst/>
              <a:cxnLst/>
              <a:rect l="l" t="t" r="r" b="b"/>
              <a:pathLst>
                <a:path w="1453988" h="3907700">
                  <a:moveTo>
                    <a:pt x="0" y="0"/>
                  </a:moveTo>
                  <a:lnTo>
                    <a:pt x="1453988" y="0"/>
                  </a:lnTo>
                  <a:lnTo>
                    <a:pt x="1453988" y="3907700"/>
                  </a:lnTo>
                  <a:lnTo>
                    <a:pt x="0" y="3907700"/>
                  </a:lnTo>
                  <a:close/>
                </a:path>
              </a:pathLst>
            </a:custGeom>
            <a:solidFill>
              <a:srgbClr val="232323"/>
            </a:solidFill>
          </p:spPr>
          <p:txBody>
            <a:bodyPr/>
            <a:lstStyle/>
            <a:p>
              <a:endParaRPr lang="en-US"/>
            </a:p>
          </p:txBody>
        </p:sp>
      </p:grpSp>
      <p:sp>
        <p:nvSpPr>
          <p:cNvPr id="4" name="Freeform 4"/>
          <p:cNvSpPr/>
          <p:nvPr/>
        </p:nvSpPr>
        <p:spPr>
          <a:xfrm>
            <a:off x="-1268482" y="1174802"/>
            <a:ext cx="8705062" cy="7937396"/>
          </a:xfrm>
          <a:custGeom>
            <a:avLst/>
            <a:gdLst/>
            <a:ahLst/>
            <a:cxnLst/>
            <a:rect l="l" t="t" r="r" b="b"/>
            <a:pathLst>
              <a:path w="8705062" h="7937396">
                <a:moveTo>
                  <a:pt x="0" y="0"/>
                </a:moveTo>
                <a:lnTo>
                  <a:pt x="8705061" y="0"/>
                </a:lnTo>
                <a:lnTo>
                  <a:pt x="8705061" y="7937396"/>
                </a:lnTo>
                <a:lnTo>
                  <a:pt x="0" y="7937396"/>
                </a:lnTo>
                <a:lnTo>
                  <a:pt x="0" y="0"/>
                </a:lnTo>
                <a:close/>
              </a:path>
            </a:pathLst>
          </a:custGeom>
          <a:blipFill>
            <a:blip r:embed="rId2"/>
            <a:stretch>
              <a:fillRect l="-31050" r="-31050"/>
            </a:stretch>
          </a:blipFill>
        </p:spPr>
        <p:txBody>
          <a:bodyPr/>
          <a:lstStyle/>
          <a:p>
            <a:endParaRPr lang="en-US"/>
          </a:p>
        </p:txBody>
      </p:sp>
      <p:sp>
        <p:nvSpPr>
          <p:cNvPr id="5" name="TextBox 5"/>
          <p:cNvSpPr txBox="1"/>
          <p:nvPr/>
        </p:nvSpPr>
        <p:spPr>
          <a:xfrm>
            <a:off x="6697189" y="3943350"/>
            <a:ext cx="11078119" cy="5153025"/>
          </a:xfrm>
          <a:prstGeom prst="rect">
            <a:avLst/>
          </a:prstGeom>
        </p:spPr>
        <p:txBody>
          <a:bodyPr lIns="0" tIns="0" rIns="0" bIns="0" rtlCol="0" anchor="t">
            <a:spAutoFit/>
          </a:bodyPr>
          <a:lstStyle/>
          <a:p>
            <a:pPr algn="r">
              <a:lnSpc>
                <a:spcPts val="20280"/>
              </a:lnSpc>
            </a:pPr>
            <a:r>
              <a:rPr lang="en-US" sz="16900">
                <a:solidFill>
                  <a:srgbClr val="000000"/>
                </a:solidFill>
                <a:latin typeface="Barlow SemiCondensed Bold"/>
              </a:rPr>
              <a:t>MÔ TẢ </a:t>
            </a:r>
          </a:p>
          <a:p>
            <a:pPr algn="r">
              <a:lnSpc>
                <a:spcPts val="20280"/>
              </a:lnSpc>
            </a:pPr>
            <a:r>
              <a:rPr lang="en-US" sz="16900">
                <a:solidFill>
                  <a:srgbClr val="000000"/>
                </a:solidFill>
                <a:latin typeface="Barlow SemiCondensed Bold"/>
              </a:rPr>
              <a:t>BÀI TOÁN</a:t>
            </a:r>
          </a:p>
        </p:txBody>
      </p:sp>
      <p:grpSp>
        <p:nvGrpSpPr>
          <p:cNvPr id="6" name="Group 6"/>
          <p:cNvGrpSpPr/>
          <p:nvPr/>
        </p:nvGrpSpPr>
        <p:grpSpPr>
          <a:xfrm>
            <a:off x="14413958" y="860454"/>
            <a:ext cx="3361350" cy="2924175"/>
            <a:chOff x="0" y="0"/>
            <a:chExt cx="4481800" cy="3898900"/>
          </a:xfrm>
        </p:grpSpPr>
        <p:sp>
          <p:nvSpPr>
            <p:cNvPr id="7" name="TextBox 7"/>
            <p:cNvSpPr txBox="1"/>
            <p:nvPr/>
          </p:nvSpPr>
          <p:spPr>
            <a:xfrm>
              <a:off x="0" y="-9525"/>
              <a:ext cx="4481800" cy="3908425"/>
            </a:xfrm>
            <a:prstGeom prst="rect">
              <a:avLst/>
            </a:prstGeom>
          </p:spPr>
          <p:txBody>
            <a:bodyPr lIns="0" tIns="0" rIns="0" bIns="0" rtlCol="0" anchor="t">
              <a:spAutoFit/>
            </a:bodyPr>
            <a:lstStyle/>
            <a:p>
              <a:pPr algn="l">
                <a:lnSpc>
                  <a:spcPts val="23039"/>
                </a:lnSpc>
              </a:pPr>
              <a:r>
                <a:rPr lang="en-US" sz="19200">
                  <a:solidFill>
                    <a:srgbClr val="000000"/>
                  </a:solidFill>
                  <a:latin typeface="Barlow Bold"/>
                </a:rPr>
                <a:t>02</a:t>
              </a:r>
            </a:p>
          </p:txBody>
        </p:sp>
        <p:sp>
          <p:nvSpPr>
            <p:cNvPr id="8" name="AutoShape 8"/>
            <p:cNvSpPr/>
            <p:nvPr/>
          </p:nvSpPr>
          <p:spPr>
            <a:xfrm flipV="1">
              <a:off x="706673" y="3678292"/>
              <a:ext cx="2993306" cy="6350"/>
            </a:xfrm>
            <a:prstGeom prst="line">
              <a:avLst/>
            </a:prstGeom>
            <a:ln w="12700" cap="rnd">
              <a:solidFill>
                <a:srgbClr val="000000"/>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375399" y="0"/>
            <a:ext cx="3912601" cy="10287000"/>
          </a:xfrm>
          <a:prstGeom prst="rect">
            <a:avLst/>
          </a:prstGeom>
          <a:solidFill>
            <a:srgbClr val="038C7F"/>
          </a:solidFill>
        </p:spPr>
        <p:txBody>
          <a:bodyPr/>
          <a:lstStyle/>
          <a:p>
            <a:endParaRPr lang="en-US"/>
          </a:p>
        </p:txBody>
      </p:sp>
      <p:sp>
        <p:nvSpPr>
          <p:cNvPr id="3" name="Freeform 3"/>
          <p:cNvSpPr/>
          <p:nvPr/>
        </p:nvSpPr>
        <p:spPr>
          <a:xfrm>
            <a:off x="1028700" y="918112"/>
            <a:ext cx="579893" cy="799853"/>
          </a:xfrm>
          <a:custGeom>
            <a:avLst/>
            <a:gdLst/>
            <a:ahLst/>
            <a:cxnLst/>
            <a:rect l="l" t="t" r="r" b="b"/>
            <a:pathLst>
              <a:path w="579893" h="799853">
                <a:moveTo>
                  <a:pt x="0" y="0"/>
                </a:moveTo>
                <a:lnTo>
                  <a:pt x="579893" y="0"/>
                </a:lnTo>
                <a:lnTo>
                  <a:pt x="579893" y="799853"/>
                </a:lnTo>
                <a:lnTo>
                  <a:pt x="0" y="7998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15559431" y="871904"/>
            <a:ext cx="1699869" cy="0"/>
          </a:xfrm>
          <a:prstGeom prst="line">
            <a:avLst/>
          </a:prstGeom>
          <a:ln w="447675" cap="rnd">
            <a:solidFill>
              <a:srgbClr val="FFBD59"/>
            </a:solidFill>
            <a:prstDash val="solid"/>
            <a:headEnd type="none" w="sm" len="sm"/>
            <a:tailEnd type="none" w="sm" len="sm"/>
          </a:ln>
        </p:spPr>
        <p:txBody>
          <a:bodyPr/>
          <a:lstStyle/>
          <a:p>
            <a:endParaRPr lang="en-US"/>
          </a:p>
        </p:txBody>
      </p:sp>
      <p:sp>
        <p:nvSpPr>
          <p:cNvPr id="5" name="AutoShape 5"/>
          <p:cNvSpPr/>
          <p:nvPr/>
        </p:nvSpPr>
        <p:spPr>
          <a:xfrm>
            <a:off x="13707905" y="871904"/>
            <a:ext cx="1699869" cy="0"/>
          </a:xfrm>
          <a:prstGeom prst="line">
            <a:avLst/>
          </a:prstGeom>
          <a:ln w="447675" cap="rnd">
            <a:solidFill>
              <a:srgbClr val="D9D9D9">
                <a:alpha val="29804"/>
              </a:srgbClr>
            </a:solidFill>
            <a:prstDash val="solid"/>
            <a:headEnd type="none" w="sm" len="sm"/>
            <a:tailEnd type="none" w="sm" len="sm"/>
          </a:ln>
        </p:spPr>
        <p:txBody>
          <a:bodyPr/>
          <a:lstStyle/>
          <a:p>
            <a:endParaRPr lang="en-US"/>
          </a:p>
        </p:txBody>
      </p:sp>
      <p:sp>
        <p:nvSpPr>
          <p:cNvPr id="6" name="AutoShape 6"/>
          <p:cNvSpPr/>
          <p:nvPr/>
        </p:nvSpPr>
        <p:spPr>
          <a:xfrm>
            <a:off x="11856380" y="871904"/>
            <a:ext cx="1699869" cy="0"/>
          </a:xfrm>
          <a:prstGeom prst="line">
            <a:avLst/>
          </a:prstGeom>
          <a:ln w="447675" cap="rnd">
            <a:solidFill>
              <a:srgbClr val="D9D9D9">
                <a:alpha val="29804"/>
              </a:srgbClr>
            </a:solidFill>
            <a:prstDash val="solid"/>
            <a:headEnd type="none" w="sm" len="sm"/>
            <a:tailEnd type="none" w="sm" len="sm"/>
          </a:ln>
        </p:spPr>
        <p:txBody>
          <a:bodyPr/>
          <a:lstStyle/>
          <a:p>
            <a:endParaRPr lang="en-US"/>
          </a:p>
        </p:txBody>
      </p:sp>
      <p:sp>
        <p:nvSpPr>
          <p:cNvPr id="7" name="TextBox 7"/>
          <p:cNvSpPr txBox="1"/>
          <p:nvPr/>
        </p:nvSpPr>
        <p:spPr>
          <a:xfrm>
            <a:off x="1743724" y="1066396"/>
            <a:ext cx="3730633" cy="396240"/>
          </a:xfrm>
          <a:prstGeom prst="rect">
            <a:avLst/>
          </a:prstGeom>
        </p:spPr>
        <p:txBody>
          <a:bodyPr lIns="0" tIns="0" rIns="0" bIns="0" rtlCol="0" anchor="t">
            <a:spAutoFit/>
          </a:bodyPr>
          <a:lstStyle/>
          <a:p>
            <a:pPr>
              <a:lnSpc>
                <a:spcPts val="3359"/>
              </a:lnSpc>
            </a:pPr>
            <a:r>
              <a:rPr lang="en-US" sz="2400">
                <a:solidFill>
                  <a:srgbClr val="232323"/>
                </a:solidFill>
                <a:latin typeface="Montserrat"/>
              </a:rPr>
              <a:t>Thousand Starts Hotel</a:t>
            </a:r>
          </a:p>
        </p:txBody>
      </p:sp>
      <p:sp>
        <p:nvSpPr>
          <p:cNvPr id="8" name="TextBox 8"/>
          <p:cNvSpPr txBox="1"/>
          <p:nvPr/>
        </p:nvSpPr>
        <p:spPr>
          <a:xfrm>
            <a:off x="15792505" y="980668"/>
            <a:ext cx="1169987" cy="221488"/>
          </a:xfrm>
          <a:prstGeom prst="rect">
            <a:avLst/>
          </a:prstGeom>
        </p:spPr>
        <p:txBody>
          <a:bodyPr lIns="0" tIns="0" rIns="0" bIns="0" rtlCol="0" anchor="t">
            <a:spAutoFit/>
          </a:bodyPr>
          <a:lstStyle/>
          <a:p>
            <a:pPr algn="ctr">
              <a:lnSpc>
                <a:spcPts val="1736"/>
              </a:lnSpc>
            </a:pPr>
            <a:r>
              <a:rPr lang="en-US" sz="1400">
                <a:solidFill>
                  <a:srgbClr val="232323"/>
                </a:solidFill>
                <a:latin typeface="Montserrat Bold"/>
              </a:rPr>
              <a:t>PRICE LIST</a:t>
            </a:r>
          </a:p>
        </p:txBody>
      </p:sp>
      <p:sp>
        <p:nvSpPr>
          <p:cNvPr id="9" name="TextBox 9"/>
          <p:cNvSpPr txBox="1"/>
          <p:nvPr/>
        </p:nvSpPr>
        <p:spPr>
          <a:xfrm>
            <a:off x="13940980" y="980668"/>
            <a:ext cx="1169987" cy="221488"/>
          </a:xfrm>
          <a:prstGeom prst="rect">
            <a:avLst/>
          </a:prstGeom>
        </p:spPr>
        <p:txBody>
          <a:bodyPr lIns="0" tIns="0" rIns="0" bIns="0" rtlCol="0" anchor="t">
            <a:spAutoFit/>
          </a:bodyPr>
          <a:lstStyle/>
          <a:p>
            <a:pPr algn="ctr">
              <a:lnSpc>
                <a:spcPts val="1736"/>
              </a:lnSpc>
            </a:pPr>
            <a:r>
              <a:rPr lang="en-US" sz="1400">
                <a:solidFill>
                  <a:srgbClr val="000000"/>
                </a:solidFill>
                <a:latin typeface="Montserrat Medium"/>
              </a:rPr>
              <a:t>BOOKING</a:t>
            </a:r>
          </a:p>
        </p:txBody>
      </p:sp>
      <p:sp>
        <p:nvSpPr>
          <p:cNvPr id="10" name="TextBox 10"/>
          <p:cNvSpPr txBox="1"/>
          <p:nvPr/>
        </p:nvSpPr>
        <p:spPr>
          <a:xfrm>
            <a:off x="12089454" y="980668"/>
            <a:ext cx="1169987" cy="221488"/>
          </a:xfrm>
          <a:prstGeom prst="rect">
            <a:avLst/>
          </a:prstGeom>
        </p:spPr>
        <p:txBody>
          <a:bodyPr lIns="0" tIns="0" rIns="0" bIns="0" rtlCol="0" anchor="t">
            <a:spAutoFit/>
          </a:bodyPr>
          <a:lstStyle/>
          <a:p>
            <a:pPr algn="ctr">
              <a:lnSpc>
                <a:spcPts val="1736"/>
              </a:lnSpc>
            </a:pPr>
            <a:r>
              <a:rPr lang="en-US" sz="1400">
                <a:solidFill>
                  <a:srgbClr val="000000"/>
                </a:solidFill>
                <a:latin typeface="Montserrat Medium"/>
              </a:rPr>
              <a:t>TRANSPORT</a:t>
            </a:r>
          </a:p>
        </p:txBody>
      </p:sp>
      <p:grpSp>
        <p:nvGrpSpPr>
          <p:cNvPr id="11" name="Group 11"/>
          <p:cNvGrpSpPr>
            <a:grpSpLocks noChangeAspect="1"/>
          </p:cNvGrpSpPr>
          <p:nvPr/>
        </p:nvGrpSpPr>
        <p:grpSpPr>
          <a:xfrm>
            <a:off x="10363171" y="2537623"/>
            <a:ext cx="8204895" cy="8204895"/>
            <a:chOff x="0" y="0"/>
            <a:chExt cx="3282950" cy="3282950"/>
          </a:xfrm>
        </p:grpSpPr>
        <p:sp>
          <p:nvSpPr>
            <p:cNvPr id="12" name="Freeform 12"/>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FFFFFF"/>
            </a:solidFill>
            <a:ln w="12700">
              <a:solidFill>
                <a:srgbClr val="000000"/>
              </a:solidFill>
            </a:ln>
          </p:spPr>
          <p:txBody>
            <a:bodyPr/>
            <a:lstStyle/>
            <a:p>
              <a:endParaRPr lang="en-US"/>
            </a:p>
          </p:txBody>
        </p:sp>
      </p:grpSp>
      <p:grpSp>
        <p:nvGrpSpPr>
          <p:cNvPr id="13" name="Group 13"/>
          <p:cNvGrpSpPr>
            <a:grpSpLocks noChangeAspect="1"/>
          </p:cNvGrpSpPr>
          <p:nvPr/>
        </p:nvGrpSpPr>
        <p:grpSpPr>
          <a:xfrm>
            <a:off x="10655514" y="2829966"/>
            <a:ext cx="7620210" cy="7620210"/>
            <a:chOff x="0" y="0"/>
            <a:chExt cx="3282950" cy="3282950"/>
          </a:xfrm>
        </p:grpSpPr>
        <p:sp>
          <p:nvSpPr>
            <p:cNvPr id="14" name="Freeform 14"/>
            <p:cNvSpPr/>
            <p:nvPr/>
          </p:nvSpPr>
          <p:spPr>
            <a:xfrm flipH="1">
              <a:off x="0" y="0"/>
              <a:ext cx="3282950" cy="3282950"/>
            </a:xfrm>
            <a:custGeom>
              <a:avLst/>
              <a:gdLst/>
              <a:ahLst/>
              <a:cxnLst/>
              <a:rect l="l" t="t" r="r" b="b"/>
              <a:pathLst>
                <a:path w="3282950" h="3282950">
                  <a:moveTo>
                    <a:pt x="3282950" y="0"/>
                  </a:moveTo>
                  <a:lnTo>
                    <a:pt x="750570" y="0"/>
                  </a:lnTo>
                  <a:cubicBezTo>
                    <a:pt x="336550" y="0"/>
                    <a:pt x="0" y="336550"/>
                    <a:pt x="0" y="750570"/>
                  </a:cubicBezTo>
                  <a:lnTo>
                    <a:pt x="0" y="750570"/>
                  </a:lnTo>
                  <a:lnTo>
                    <a:pt x="0" y="3282950"/>
                  </a:lnTo>
                  <a:lnTo>
                    <a:pt x="0" y="3282950"/>
                  </a:lnTo>
                  <a:lnTo>
                    <a:pt x="3282950" y="3282950"/>
                  </a:lnTo>
                  <a:lnTo>
                    <a:pt x="3282950" y="3282950"/>
                  </a:lnTo>
                  <a:lnTo>
                    <a:pt x="3282950" y="0"/>
                  </a:lnTo>
                  <a:lnTo>
                    <a:pt x="3282950" y="0"/>
                  </a:lnTo>
                  <a:close/>
                </a:path>
              </a:pathLst>
            </a:custGeom>
            <a:blipFill>
              <a:blip r:embed="rId4"/>
              <a:stretch>
                <a:fillRect l="-25046" r="-25046"/>
              </a:stretch>
            </a:blipFill>
          </p:spPr>
          <p:txBody>
            <a:bodyPr/>
            <a:lstStyle/>
            <a:p>
              <a:endParaRPr lang="en-US"/>
            </a:p>
          </p:txBody>
        </p:sp>
      </p:grpSp>
      <p:sp>
        <p:nvSpPr>
          <p:cNvPr id="15" name="TextBox 15"/>
          <p:cNvSpPr txBox="1"/>
          <p:nvPr/>
        </p:nvSpPr>
        <p:spPr>
          <a:xfrm>
            <a:off x="1028700" y="3180077"/>
            <a:ext cx="8038950" cy="4591050"/>
          </a:xfrm>
          <a:prstGeom prst="rect">
            <a:avLst/>
          </a:prstGeom>
        </p:spPr>
        <p:txBody>
          <a:bodyPr lIns="0" tIns="0" rIns="0" bIns="0" rtlCol="0" anchor="t">
            <a:spAutoFit/>
          </a:bodyPr>
          <a:lstStyle/>
          <a:p>
            <a:pPr>
              <a:lnSpc>
                <a:spcPts val="3600"/>
              </a:lnSpc>
            </a:pPr>
            <a:r>
              <a:rPr lang="en-US" sz="3000">
                <a:solidFill>
                  <a:srgbClr val="1A1A1A"/>
                </a:solidFill>
                <a:latin typeface="Barlow Condensed"/>
              </a:rPr>
              <a:t>Tại khách sạn, khách hàng có hai cách để đặt phòng, qua điện thoại hoặc đến trực tiếp. Sau khi cung cấp thông tin cá nhân, nhân viên kiểm tra phòng trống và ghi chú các yêu cầu của khách. Khi khách đến, nhân viên đón tiếp và lập phiếu thuê, sau đó giao phòng và cung cấp dịch vụ theo yêu cầu. Trước khi trả phòng, khách thông báo để nhân viên kiểm tra và lập hóa đơn. Hàng tháng, quản lý truy cập hệ thống để kiểm tra doanh thu và thống kê. Khách hàng cũng có thể báo sự cố hoặc yêu cầu dịch vụ bất cứ lúc nào trong quá trình ở khách sạn.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grpSp>
        <p:nvGrpSpPr>
          <p:cNvPr id="2" name="Group 2"/>
          <p:cNvGrpSpPr/>
          <p:nvPr/>
        </p:nvGrpSpPr>
        <p:grpSpPr>
          <a:xfrm>
            <a:off x="0" y="56680"/>
            <a:ext cx="19133406" cy="10230320"/>
            <a:chOff x="0" y="0"/>
            <a:chExt cx="23065600" cy="12332800"/>
          </a:xfrm>
        </p:grpSpPr>
        <p:sp>
          <p:nvSpPr>
            <p:cNvPr id="3" name="Freeform 3"/>
            <p:cNvSpPr/>
            <p:nvPr/>
          </p:nvSpPr>
          <p:spPr>
            <a:xfrm>
              <a:off x="0" y="0"/>
              <a:ext cx="23065612" cy="12332843"/>
            </a:xfrm>
            <a:custGeom>
              <a:avLst/>
              <a:gdLst/>
              <a:ahLst/>
              <a:cxnLst/>
              <a:rect l="l" t="t" r="r" b="b"/>
              <a:pathLst>
                <a:path w="23065612" h="12332843">
                  <a:moveTo>
                    <a:pt x="0" y="0"/>
                  </a:moveTo>
                  <a:lnTo>
                    <a:pt x="23065612" y="0"/>
                  </a:lnTo>
                  <a:lnTo>
                    <a:pt x="23065612" y="12332843"/>
                  </a:lnTo>
                  <a:lnTo>
                    <a:pt x="0" y="12332843"/>
                  </a:lnTo>
                  <a:close/>
                </a:path>
              </a:pathLst>
            </a:custGeom>
            <a:solidFill>
              <a:srgbClr val="FFFFFF"/>
            </a:solidFill>
          </p:spPr>
          <p:txBody>
            <a:bodyPr/>
            <a:lstStyle/>
            <a:p>
              <a:endParaRPr lang="en-US"/>
            </a:p>
          </p:txBody>
        </p:sp>
      </p:grpSp>
      <p:sp>
        <p:nvSpPr>
          <p:cNvPr id="4" name="TextBox 4"/>
          <p:cNvSpPr txBox="1"/>
          <p:nvPr/>
        </p:nvSpPr>
        <p:spPr>
          <a:xfrm>
            <a:off x="1522525" y="4490980"/>
            <a:ext cx="7328645" cy="5181600"/>
          </a:xfrm>
          <a:prstGeom prst="rect">
            <a:avLst/>
          </a:prstGeom>
        </p:spPr>
        <p:txBody>
          <a:bodyPr lIns="0" tIns="0" rIns="0" bIns="0" rtlCol="0" anchor="t">
            <a:spAutoFit/>
          </a:bodyPr>
          <a:lstStyle/>
          <a:p>
            <a:pPr algn="l">
              <a:lnSpc>
                <a:spcPts val="20400"/>
              </a:lnSpc>
            </a:pPr>
            <a:r>
              <a:rPr lang="en-US" sz="17000">
                <a:solidFill>
                  <a:srgbClr val="000000"/>
                </a:solidFill>
                <a:latin typeface="Barlow SemiCondensed Bold"/>
              </a:rPr>
              <a:t>SƠ ĐỒ CSDL</a:t>
            </a:r>
          </a:p>
        </p:txBody>
      </p:sp>
      <p:sp>
        <p:nvSpPr>
          <p:cNvPr id="5" name="TextBox 5"/>
          <p:cNvSpPr txBox="1"/>
          <p:nvPr/>
        </p:nvSpPr>
        <p:spPr>
          <a:xfrm>
            <a:off x="1522525" y="1118123"/>
            <a:ext cx="3361350" cy="2933700"/>
          </a:xfrm>
          <a:prstGeom prst="rect">
            <a:avLst/>
          </a:prstGeom>
        </p:spPr>
        <p:txBody>
          <a:bodyPr lIns="0" tIns="0" rIns="0" bIns="0" rtlCol="0" anchor="t">
            <a:spAutoFit/>
          </a:bodyPr>
          <a:lstStyle/>
          <a:p>
            <a:pPr algn="l">
              <a:lnSpc>
                <a:spcPts val="23039"/>
              </a:lnSpc>
            </a:pPr>
            <a:r>
              <a:rPr lang="en-US" sz="19200">
                <a:solidFill>
                  <a:srgbClr val="000000"/>
                </a:solidFill>
                <a:latin typeface="Barlow Bold"/>
              </a:rPr>
              <a:t>03</a:t>
            </a:r>
          </a:p>
        </p:txBody>
      </p:sp>
      <p:sp>
        <p:nvSpPr>
          <p:cNvPr id="6" name="AutoShape 6"/>
          <p:cNvSpPr/>
          <p:nvPr/>
        </p:nvSpPr>
        <p:spPr>
          <a:xfrm rot="28559">
            <a:off x="1728835" y="4154466"/>
            <a:ext cx="2293129" cy="0"/>
          </a:xfrm>
          <a:prstGeom prst="line">
            <a:avLst/>
          </a:prstGeom>
          <a:ln w="9525" cap="rnd">
            <a:solidFill>
              <a:srgbClr val="000000"/>
            </a:solidFill>
            <a:prstDash val="solid"/>
            <a:headEnd type="none" w="sm" len="sm"/>
            <a:tailEnd type="none" w="sm" len="sm"/>
          </a:ln>
        </p:spPr>
        <p:txBody>
          <a:bodyPr/>
          <a:lstStyle/>
          <a:p>
            <a:endParaRPr lang="en-US"/>
          </a:p>
        </p:txBody>
      </p:sp>
      <p:sp>
        <p:nvSpPr>
          <p:cNvPr id="7" name="Freeform 7"/>
          <p:cNvSpPr/>
          <p:nvPr/>
        </p:nvSpPr>
        <p:spPr>
          <a:xfrm>
            <a:off x="10576688" y="0"/>
            <a:ext cx="7711312" cy="10287000"/>
          </a:xfrm>
          <a:custGeom>
            <a:avLst/>
            <a:gdLst/>
            <a:ahLst/>
            <a:cxnLst/>
            <a:rect l="l" t="t" r="r" b="b"/>
            <a:pathLst>
              <a:path w="7711312" h="10287000">
                <a:moveTo>
                  <a:pt x="0" y="0"/>
                </a:moveTo>
                <a:lnTo>
                  <a:pt x="7711312" y="0"/>
                </a:lnTo>
                <a:lnTo>
                  <a:pt x="7711312" y="10287000"/>
                </a:lnTo>
                <a:lnTo>
                  <a:pt x="0" y="10287000"/>
                </a:lnTo>
                <a:lnTo>
                  <a:pt x="0" y="0"/>
                </a:lnTo>
                <a:close/>
              </a:path>
            </a:pathLst>
          </a:custGeom>
          <a:blipFill>
            <a:blip r:embed="rId2"/>
            <a:stretch>
              <a:fillRect l="-61172" r="-16696"/>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6448" y="376212"/>
            <a:ext cx="16455104" cy="9534577"/>
          </a:xfrm>
          <a:custGeom>
            <a:avLst/>
            <a:gdLst/>
            <a:ahLst/>
            <a:cxnLst/>
            <a:rect l="l" t="t" r="r" b="b"/>
            <a:pathLst>
              <a:path w="16455104" h="9534577">
                <a:moveTo>
                  <a:pt x="0" y="0"/>
                </a:moveTo>
                <a:lnTo>
                  <a:pt x="16455104" y="0"/>
                </a:lnTo>
                <a:lnTo>
                  <a:pt x="16455104" y="9534576"/>
                </a:lnTo>
                <a:lnTo>
                  <a:pt x="0" y="953457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381315" y="8753475"/>
            <a:ext cx="3603427" cy="596900"/>
          </a:xfrm>
          <a:prstGeom prst="rect">
            <a:avLst/>
          </a:prstGeom>
        </p:spPr>
        <p:txBody>
          <a:bodyPr lIns="0" tIns="0" rIns="0" bIns="0" rtlCol="0" anchor="t">
            <a:spAutoFit/>
          </a:bodyPr>
          <a:lstStyle/>
          <a:p>
            <a:pPr algn="ctr">
              <a:lnSpc>
                <a:spcPts val="4900"/>
              </a:lnSpc>
            </a:pPr>
            <a:r>
              <a:rPr lang="en-US" sz="3500">
                <a:solidFill>
                  <a:srgbClr val="292626"/>
                </a:solidFill>
                <a:latin typeface="Barlow Condensed Bold"/>
              </a:rPr>
              <a:t>Hình 3.1 Sơ đồ Diagram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351</Words>
  <Application>Microsoft Office PowerPoint</Application>
  <PresentationFormat>Custom</PresentationFormat>
  <Paragraphs>53</Paragraphs>
  <Slides>15</Slides>
  <Notes>3</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15</vt:i4>
      </vt:variant>
    </vt:vector>
  </HeadingPairs>
  <TitlesOfParts>
    <vt:vector size="33" baseType="lpstr">
      <vt:lpstr>Montserrat Medium</vt:lpstr>
      <vt:lpstr>Lobster Bold</vt:lpstr>
      <vt:lpstr>Arimo Bold</vt:lpstr>
      <vt:lpstr>Calibri</vt:lpstr>
      <vt:lpstr>Nunito Sans Bold</vt:lpstr>
      <vt:lpstr>Barlow SemiCondensed</vt:lpstr>
      <vt:lpstr>Cormorant Garamond Bold Italics</vt:lpstr>
      <vt:lpstr>Barlow Bold</vt:lpstr>
      <vt:lpstr>Barlow SemiCondensed Semi-Bold</vt:lpstr>
      <vt:lpstr>Barlow Condensed Bold</vt:lpstr>
      <vt:lpstr>Montserrat</vt:lpstr>
      <vt:lpstr>Roboto Bold</vt:lpstr>
      <vt:lpstr>Barlow Condensed</vt:lpstr>
      <vt:lpstr>Arial</vt:lpstr>
      <vt:lpstr>DM Sans</vt:lpstr>
      <vt:lpstr>Montserrat Bold</vt:lpstr>
      <vt:lpstr>Barlow SemiCondensed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Lớp: CNTT-K61 Môn: Phân tích thiết kế hướng đối tượng</dc:title>
  <cp:lastModifiedBy>Duc Anh</cp:lastModifiedBy>
  <cp:revision>2</cp:revision>
  <dcterms:created xsi:type="dcterms:W3CDTF">2006-08-16T00:00:00Z</dcterms:created>
  <dcterms:modified xsi:type="dcterms:W3CDTF">2023-11-07T05:58:46Z</dcterms:modified>
  <dc:identifier>DAFzceJU6es</dc:identifier>
</cp:coreProperties>
</file>